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496" r:id="rId5"/>
    <p:sldId id="497" r:id="rId6"/>
    <p:sldId id="498" r:id="rId7"/>
    <p:sldId id="499" r:id="rId8"/>
    <p:sldId id="502" r:id="rId9"/>
    <p:sldId id="507" r:id="rId10"/>
    <p:sldId id="508" r:id="rId11"/>
    <p:sldId id="513" r:id="rId12"/>
    <p:sldId id="510" r:id="rId13"/>
    <p:sldId id="511" r:id="rId14"/>
    <p:sldId id="512" r:id="rId15"/>
    <p:sldId id="516" r:id="rId16"/>
    <p:sldId id="514" r:id="rId17"/>
    <p:sldId id="515" r:id="rId18"/>
    <p:sldId id="500" r:id="rId19"/>
    <p:sldId id="505" r:id="rId20"/>
    <p:sldId id="5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720" y="7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Create a branch:</a:t>
          </a:r>
          <a:br>
            <a:rPr lang="en-US" sz="1600" b="0" i="0" u="none" dirty="0"/>
          </a:br>
          <a:r>
            <a:rPr lang="en-US" sz="1600" b="0" i="0" u="none" dirty="0"/>
            <a:t>Create a branch with a short and descriptive name. By creating a branch, you create a space to work without affecting the default branch. Additionally, you give your collaborators a chance to review your work</a:t>
          </a:r>
        </a:p>
        <a:p>
          <a:endParaRPr lang="en-US" sz="16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rtl="0"/>
          <a:r>
            <a:rPr lang="en-US" sz="1600" b="0" i="0" u="none" dirty="0"/>
            <a:t>Make changes:</a:t>
          </a:r>
          <a:br>
            <a:rPr lang="en-US" sz="1600" b="0" i="0" u="none" dirty="0"/>
          </a:br>
          <a:r>
            <a:rPr lang="en-US" sz="1600" dirty="0"/>
            <a:t>On your branch, make changes to the repository. Your branch is a safe place to make changes. If you make a mistake, you can revert your changes or push additional changes to fix it. Add, commit (with a meaningful comment) and push your changes. </a:t>
          </a:r>
          <a:br>
            <a:rPr lang="en-US" sz="1600" dirty="0"/>
          </a:br>
          <a:r>
            <a:rPr lang="en-US" sz="1600" dirty="0"/>
            <a:t>Repeat until finish</a:t>
          </a: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r>
            <a:rPr lang="en-US" sz="1600" b="0" i="0" u="none" dirty="0"/>
            <a:t>Create a PR (pull request):</a:t>
          </a:r>
          <a:br>
            <a:rPr lang="en-US" sz="1600" b="0" i="0" u="none" dirty="0"/>
          </a:br>
          <a:r>
            <a:rPr lang="en-US" sz="1600" b="0" i="0" u="none"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r>
            <a:rPr lang="en-US" sz="1600" b="0" i="0" u="none" dirty="0"/>
            <a:t>Address review comments:</a:t>
          </a:r>
          <a:br>
            <a:rPr lang="en-US" sz="1600" b="0" i="0" u="none" dirty="0"/>
          </a:br>
          <a:r>
            <a:rPr lang="en-US" sz="1600" b="0" i="0" dirty="0"/>
            <a:t>Reviewers should leave questions, comments, and suggestions. You can continue to commit and push changes in response to the reviews. Your pull request will update automatically</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rtl="0"/>
          <a:r>
            <a:rPr lang="en-US" sz="1600" b="0" i="0" u="none" dirty="0"/>
            <a:t>Merge your PR:</a:t>
          </a:r>
          <a:br>
            <a:rPr lang="en-US" sz="1600" b="0" i="0" u="none" dirty="0"/>
          </a:br>
          <a:r>
            <a:rPr lang="en-US" sz="1600" b="0" i="0" dirty="0"/>
            <a:t>Once your pull request is approved, merge your pull request. This will merge your branch to the default branch. GitHub retains the history of comments and commits in the PR to help future contributors understand your changes.</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FBA82FD9-ACAD-42F2-B95C-2684FCA9148E}">
      <dgm:prSet custT="1"/>
      <dgm:spPr/>
      <dgm:t>
        <a:bodyPr/>
        <a:lstStyle/>
        <a:p>
          <a:pPr rtl="0"/>
          <a:r>
            <a:rPr lang="en-US" sz="1600" dirty="0"/>
            <a:t>Delete your branch:</a:t>
          </a:r>
          <a:br>
            <a:rPr lang="en-US" sz="1600" dirty="0"/>
          </a:br>
          <a:r>
            <a:rPr lang="en-US" sz="1600" b="0" i="0" dirty="0"/>
            <a:t>After you merge your pull request, delete your branch. This indicates that the work on the branch is complete and prevents you or others from accidentally using old branches. </a:t>
          </a:r>
          <a:endParaRPr lang="en-US" sz="1600" dirty="0"/>
        </a:p>
      </dgm:t>
    </dgm:pt>
    <dgm:pt modelId="{5EBAE152-C122-41AB-8E2F-F85920DC6DC1}" type="parTrans" cxnId="{8F6BDCFA-318F-49D0-BD64-6E5ED2A006FA}">
      <dgm:prSet/>
      <dgm:spPr/>
    </dgm:pt>
    <dgm:pt modelId="{4E2D5F38-D7CA-4233-B7D8-FAAF2A23B2A5}" type="sibTrans" cxnId="{8F6BDCFA-318F-49D0-BD64-6E5ED2A006FA}">
      <dgm:prSet phldrT="6" phldr="0"/>
      <dgm:spPr/>
      <dgm:t>
        <a:bodyPr/>
        <a:lstStyle/>
        <a:p>
          <a:r>
            <a:rPr lang="en-US"/>
            <a:t>6</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8"/>
      <dgm:spPr/>
    </dgm:pt>
    <dgm:pt modelId="{CB784251-3D1A-453A-AC20-F2E87A36EEF3}" type="pres">
      <dgm:prSet presAssocID="{D841507B-447A-43E4-A67A-78917CB1FB25}" presName="lineArrowNode" presStyleLbl="alignAccFollowNode1" presStyleIdx="1" presStyleCnt="18"/>
      <dgm:spPr/>
    </dgm:pt>
    <dgm:pt modelId="{7D680E2B-37E7-47C5-9407-98DE51395E71}" type="pres">
      <dgm:prSet presAssocID="{8A56963F-9458-4CF1-BA11-F6B59F6693C3}" presName="sibTransNodeCircle" presStyleLbl="alignNode1" presStyleIdx="0" presStyleCnt="6"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8">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8"/>
      <dgm:spPr/>
    </dgm:pt>
    <dgm:pt modelId="{443C13A9-1FDD-4FC4-A337-CF907FF0D233}" type="pres">
      <dgm:prSet presAssocID="{AA8D6E5D-2291-4551-826E-2E8CD77EBBCD}" presName="lineArrowNode" presStyleLbl="alignAccFollowNode1" presStyleIdx="4" presStyleCnt="18"/>
      <dgm:spPr/>
    </dgm:pt>
    <dgm:pt modelId="{2E0F8023-7BBB-4718-BC8F-AC65EE454DC6}" type="pres">
      <dgm:prSet presAssocID="{6D5F5307-B9A3-4224-A52C-70B5D7E58E7C}" presName="sibTransNodeCircle" presStyleLbl="alignNode1" presStyleIdx="1" presStyleCnt="6">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8">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8"/>
      <dgm:spPr/>
    </dgm:pt>
    <dgm:pt modelId="{AE6DFE2B-B7F2-4F30-B659-B552E321FADD}" type="pres">
      <dgm:prSet presAssocID="{BA0D1191-41B5-4E4E-98CA-BB121638FA27}" presName="lineArrowNode" presStyleLbl="alignAccFollowNode1" presStyleIdx="7" presStyleCnt="18"/>
      <dgm:spPr/>
    </dgm:pt>
    <dgm:pt modelId="{5245C8DA-1E76-407A-B430-701BCCF29F00}" type="pres">
      <dgm:prSet presAssocID="{43A04663-B22C-4CA5-9BCF-3B42D70D691D}" presName="sibTransNodeCircle" presStyleLbl="alignNode1" presStyleIdx="2" presStyleCnt="6">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8">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8"/>
      <dgm:spPr/>
    </dgm:pt>
    <dgm:pt modelId="{C520B667-F0A6-4456-B459-83C4807E6047}" type="pres">
      <dgm:prSet presAssocID="{55AD6682-19A1-4F15-920E-E13D92EB312E}" presName="lineArrowNode" presStyleLbl="alignAccFollowNode1" presStyleIdx="10" presStyleCnt="18"/>
      <dgm:spPr/>
    </dgm:pt>
    <dgm:pt modelId="{ADD1CCE4-82A5-468F-8BC5-15D0185DBB4E}" type="pres">
      <dgm:prSet presAssocID="{6DA0DC7B-EEAC-48D5-8C2F-256705FA5618}" presName="sibTransNodeCircle" presStyleLbl="alignNode1" presStyleIdx="3" presStyleCnt="6">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8">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8"/>
      <dgm:spPr/>
    </dgm:pt>
    <dgm:pt modelId="{852C83FD-BB6A-41CB-BDAC-26661C8025B8}" type="pres">
      <dgm:prSet presAssocID="{1F20ABF3-642B-4EA2-9497-67153B1D953A}" presName="lineArrowNode" presStyleLbl="alignAccFollowNode1" presStyleIdx="13" presStyleCnt="18"/>
      <dgm:spPr/>
    </dgm:pt>
    <dgm:pt modelId="{A40815D7-3BD6-44D4-A32A-A6FD819154DF}" type="pres">
      <dgm:prSet presAssocID="{AC6DD392-D3D9-41A4-B130-4C271E107B19}" presName="sibTransNodeCircle" presStyleLbl="alignNode1" presStyleIdx="4" presStyleCnt="6">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8">
        <dgm:presLayoutVars>
          <dgm:bulletEnabled val="1"/>
        </dgm:presLayoutVars>
      </dgm:prSet>
      <dgm:spPr/>
    </dgm:pt>
    <dgm:pt modelId="{A4F6EE13-782C-4F49-A362-14CCA2317004}" type="pres">
      <dgm:prSet presAssocID="{AC6DD392-D3D9-41A4-B130-4C271E107B19}" presName="sibTransComposite" presStyleCnt="0"/>
      <dgm:spPr/>
    </dgm:pt>
    <dgm:pt modelId="{50AF0038-0052-4352-9E27-236ACC35FA32}" type="pres">
      <dgm:prSet presAssocID="{FBA82FD9-ACAD-42F2-B95C-2684FCA9148E}" presName="compositeNode" presStyleCnt="0"/>
      <dgm:spPr/>
    </dgm:pt>
    <dgm:pt modelId="{8F1A40DD-060A-4001-B71B-AE4C3E31FE2C}" type="pres">
      <dgm:prSet presAssocID="{FBA82FD9-ACAD-42F2-B95C-2684FCA9148E}" presName="parTx" presStyleLbl="node1" presStyleIdx="0" presStyleCnt="0">
        <dgm:presLayoutVars>
          <dgm:chMax val="0"/>
          <dgm:chPref val="0"/>
          <dgm:bulletEnabled val="1"/>
        </dgm:presLayoutVars>
      </dgm:prSet>
      <dgm:spPr/>
    </dgm:pt>
    <dgm:pt modelId="{76D00466-9399-4B44-BD01-CE7E443F7533}" type="pres">
      <dgm:prSet presAssocID="{FBA82FD9-ACAD-42F2-B95C-2684FCA9148E}" presName="parSh" presStyleCnt="0"/>
      <dgm:spPr/>
    </dgm:pt>
    <dgm:pt modelId="{685614DF-906A-4572-BDB3-BCAC9527B184}" type="pres">
      <dgm:prSet presAssocID="{FBA82FD9-ACAD-42F2-B95C-2684FCA9148E}" presName="lineNode" presStyleLbl="alignAccFollowNode1" presStyleIdx="15" presStyleCnt="18"/>
      <dgm:spPr/>
    </dgm:pt>
    <dgm:pt modelId="{9D3DCC97-BEE6-4BE0-A3CF-00101575886F}" type="pres">
      <dgm:prSet presAssocID="{FBA82FD9-ACAD-42F2-B95C-2684FCA9148E}" presName="lineArrowNode" presStyleLbl="alignAccFollowNode1" presStyleIdx="16" presStyleCnt="18"/>
      <dgm:spPr/>
    </dgm:pt>
    <dgm:pt modelId="{8DAD47CB-CB47-4559-A2A9-D5FBE60F8569}" type="pres">
      <dgm:prSet presAssocID="{4E2D5F38-D7CA-4233-B7D8-FAAF2A23B2A5}" presName="sibTransNodeCircle" presStyleLbl="alignNode1" presStyleIdx="5" presStyleCnt="6">
        <dgm:presLayoutVars>
          <dgm:chMax val="0"/>
          <dgm:bulletEnabled/>
        </dgm:presLayoutVars>
      </dgm:prSet>
      <dgm:spPr/>
    </dgm:pt>
    <dgm:pt modelId="{206F8BA0-A5A9-42C9-9315-B75C5772B512}" type="pres">
      <dgm:prSet presAssocID="{4E2D5F38-D7CA-4233-B7D8-FAAF2A23B2A5}" presName="spacerBetweenCircleAndCallout" presStyleCnt="0">
        <dgm:presLayoutVars/>
      </dgm:prSet>
      <dgm:spPr/>
    </dgm:pt>
    <dgm:pt modelId="{9D252CC5-86DB-48C1-82C3-24426664CE7E}" type="pres">
      <dgm:prSet presAssocID="{FBA82FD9-ACAD-42F2-B95C-2684FCA9148E}" presName="nodeText" presStyleLbl="alignAccFollowNode1" presStyleIdx="17" presStyleCnt="18">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5A21D4AF-764A-4E5D-A515-CD7E73A71E25}" type="presOf" srcId="{4E2D5F38-D7CA-4233-B7D8-FAAF2A23B2A5}" destId="{8DAD47CB-CB47-4559-A2A9-D5FBE60F8569}" srcOrd="0" destOrd="0" presId="urn:microsoft.com/office/officeart/2016/7/layout/LinearArrowProcessNumbered#1"/>
    <dgm:cxn modelId="{6C9C37B4-D66D-437A-86ED-3E0E732FD0AA}" type="presOf" srcId="{FBA82FD9-ACAD-42F2-B95C-2684FCA9148E}" destId="{9D252CC5-86DB-48C1-82C3-24426664CE7E}"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8F6BDCFA-318F-49D0-BD64-6E5ED2A006FA}" srcId="{98A846BE-51A9-4BA7-9258-ECFAE05E7F40}" destId="{FBA82FD9-ACAD-42F2-B95C-2684FCA9148E}" srcOrd="5" destOrd="0" parTransId="{5EBAE152-C122-41AB-8E2F-F85920DC6DC1}" sibTransId="{4E2D5F38-D7CA-4233-B7D8-FAAF2A23B2A5}"/>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 modelId="{13F89FE2-328F-4997-90A9-F7221A5FD6C4}" type="presParOf" srcId="{D9938462-A694-4D2B-BC8A-98DD7FFDFAAA}" destId="{A4F6EE13-782C-4F49-A362-14CCA2317004}" srcOrd="9" destOrd="0" presId="urn:microsoft.com/office/officeart/2016/7/layout/LinearArrowProcessNumbered#1"/>
    <dgm:cxn modelId="{54986242-0493-47E6-8052-C6EBFEA683BA}" type="presParOf" srcId="{D9938462-A694-4D2B-BC8A-98DD7FFDFAAA}" destId="{50AF0038-0052-4352-9E27-236ACC35FA32}" srcOrd="10" destOrd="0" presId="urn:microsoft.com/office/officeart/2016/7/layout/LinearArrowProcessNumbered#1"/>
    <dgm:cxn modelId="{F9053D5F-E97C-410D-9FE8-826C07695122}" type="presParOf" srcId="{50AF0038-0052-4352-9E27-236ACC35FA32}" destId="{8F1A40DD-060A-4001-B71B-AE4C3E31FE2C}" srcOrd="0" destOrd="0" presId="urn:microsoft.com/office/officeart/2016/7/layout/LinearArrowProcessNumbered#1"/>
    <dgm:cxn modelId="{AB1D96DB-8F46-429E-B212-83F1DAFF7D86}" type="presParOf" srcId="{50AF0038-0052-4352-9E27-236ACC35FA32}" destId="{76D00466-9399-4B44-BD01-CE7E443F7533}" srcOrd="1" destOrd="0" presId="urn:microsoft.com/office/officeart/2016/7/layout/LinearArrowProcessNumbered#1"/>
    <dgm:cxn modelId="{F63F2A6F-DDBD-40F9-A702-7C1D4808FE48}" type="presParOf" srcId="{76D00466-9399-4B44-BD01-CE7E443F7533}" destId="{685614DF-906A-4572-BDB3-BCAC9527B184}" srcOrd="0" destOrd="0" presId="urn:microsoft.com/office/officeart/2016/7/layout/LinearArrowProcessNumbered#1"/>
    <dgm:cxn modelId="{5378A7A5-5D54-4A50-AC79-82F9D36423C6}" type="presParOf" srcId="{76D00466-9399-4B44-BD01-CE7E443F7533}" destId="{9D3DCC97-BEE6-4BE0-A3CF-00101575886F}" srcOrd="1" destOrd="0" presId="urn:microsoft.com/office/officeart/2016/7/layout/LinearArrowProcessNumbered#1"/>
    <dgm:cxn modelId="{D24B6925-583F-44E1-A191-25210FBE355A}" type="presParOf" srcId="{76D00466-9399-4B44-BD01-CE7E443F7533}" destId="{8DAD47CB-CB47-4559-A2A9-D5FBE60F8569}" srcOrd="2" destOrd="0" presId="urn:microsoft.com/office/officeart/2016/7/layout/LinearArrowProcessNumbered#1"/>
    <dgm:cxn modelId="{0C84830A-45A7-4268-B94D-E977D2AF62B3}" type="presParOf" srcId="{76D00466-9399-4B44-BD01-CE7E443F7533}" destId="{206F8BA0-A5A9-42C9-9315-B75C5772B512}" srcOrd="3" destOrd="0" presId="urn:microsoft.com/office/officeart/2016/7/layout/LinearArrowProcessNumbered#1"/>
    <dgm:cxn modelId="{3362BE05-10A0-4D52-A95F-369E45E217F5}" type="presParOf" srcId="{50AF0038-0052-4352-9E27-236ACC35FA32}" destId="{9D252CC5-86DB-48C1-82C3-24426664CE7E}"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3AAC1-FE7C-4D0D-B2BC-240FDF0679A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2E8E50-3774-48F1-B580-E69C8C364EEA}">
      <dgm:prSet/>
      <dgm:spPr/>
      <dgm:t>
        <a:bodyPr/>
        <a:lstStyle/>
        <a:p>
          <a:pPr>
            <a:lnSpc>
              <a:spcPct val="100000"/>
            </a:lnSpc>
          </a:pPr>
          <a:r>
            <a:rPr lang="en-US" b="0" i="0" dirty="0"/>
            <a:t>A user-provided description of the milestone</a:t>
          </a:r>
          <a:endParaRPr lang="en-US" dirty="0"/>
        </a:p>
      </dgm:t>
    </dgm:pt>
    <dgm:pt modelId="{92E94A50-613D-4FC4-A783-4B2460B0DE3E}" type="parTrans" cxnId="{31A7587D-8B06-4C32-874D-5FEA114557A2}">
      <dgm:prSet/>
      <dgm:spPr/>
      <dgm:t>
        <a:bodyPr/>
        <a:lstStyle/>
        <a:p>
          <a:endParaRPr lang="en-US"/>
        </a:p>
      </dgm:t>
    </dgm:pt>
    <dgm:pt modelId="{16D548AF-1396-4175-B1B7-619CA220AE8A}" type="sibTrans" cxnId="{31A7587D-8B06-4C32-874D-5FEA114557A2}">
      <dgm:prSet/>
      <dgm:spPr/>
      <dgm:t>
        <a:bodyPr/>
        <a:lstStyle/>
        <a:p>
          <a:endParaRPr lang="en-US"/>
        </a:p>
      </dgm:t>
    </dgm:pt>
    <dgm:pt modelId="{2C5794BB-8B2E-4970-A30E-D7277DB77B8E}">
      <dgm:prSet custT="1"/>
      <dgm:spPr/>
      <dgm:t>
        <a:bodyPr/>
        <a:lstStyle/>
        <a:p>
          <a:pPr>
            <a:lnSpc>
              <a:spcPct val="100000"/>
            </a:lnSpc>
          </a:pPr>
          <a:r>
            <a:rPr lang="en-US" sz="2000" b="0" i="0"/>
            <a:t>The milestone's due date</a:t>
          </a:r>
          <a:endParaRPr lang="en-US" sz="2000"/>
        </a:p>
      </dgm:t>
    </dgm:pt>
    <dgm:pt modelId="{FE71A2A0-F1FC-4BBF-9E3C-CDCB73375921}" type="parTrans" cxnId="{9F446522-F98C-4D41-9F06-AB19D6878391}">
      <dgm:prSet/>
      <dgm:spPr/>
      <dgm:t>
        <a:bodyPr/>
        <a:lstStyle/>
        <a:p>
          <a:endParaRPr lang="en-US"/>
        </a:p>
      </dgm:t>
    </dgm:pt>
    <dgm:pt modelId="{7113CC6E-B885-4128-ADC9-CD539C5B4B31}" type="sibTrans" cxnId="{9F446522-F98C-4D41-9F06-AB19D6878391}">
      <dgm:prSet/>
      <dgm:spPr/>
      <dgm:t>
        <a:bodyPr/>
        <a:lstStyle/>
        <a:p>
          <a:endParaRPr lang="en-US"/>
        </a:p>
      </dgm:t>
    </dgm:pt>
    <dgm:pt modelId="{7DFC3C92-DD96-4DA5-8F93-2ACF83A58A26}">
      <dgm:prSet custT="1"/>
      <dgm:spPr/>
      <dgm:t>
        <a:bodyPr/>
        <a:lstStyle/>
        <a:p>
          <a:pPr>
            <a:lnSpc>
              <a:spcPct val="100000"/>
            </a:lnSpc>
          </a:pPr>
          <a:r>
            <a:rPr lang="en-US" sz="2000" b="0" i="0" dirty="0"/>
            <a:t>The milestone's completion percentage</a:t>
          </a:r>
          <a:endParaRPr lang="en-US" sz="2000" dirty="0"/>
        </a:p>
      </dgm:t>
    </dgm:pt>
    <dgm:pt modelId="{364E9B46-7B96-4F52-9E04-13540533057A}" type="parTrans" cxnId="{9E58E179-5CA0-4EEB-A525-9EAB5002262A}">
      <dgm:prSet/>
      <dgm:spPr/>
      <dgm:t>
        <a:bodyPr/>
        <a:lstStyle/>
        <a:p>
          <a:endParaRPr lang="en-US"/>
        </a:p>
      </dgm:t>
    </dgm:pt>
    <dgm:pt modelId="{C6DB1455-E2A4-4DC7-81CA-573F7CA74F53}" type="sibTrans" cxnId="{9E58E179-5CA0-4EEB-A525-9EAB5002262A}">
      <dgm:prSet/>
      <dgm:spPr/>
      <dgm:t>
        <a:bodyPr/>
        <a:lstStyle/>
        <a:p>
          <a:endParaRPr lang="en-US"/>
        </a:p>
      </dgm:t>
    </dgm:pt>
    <dgm:pt modelId="{6EDF0FD3-2C1D-47EA-BF70-86E66A189B3F}">
      <dgm:prSet custT="1"/>
      <dgm:spPr/>
      <dgm:t>
        <a:bodyPr/>
        <a:lstStyle/>
        <a:p>
          <a:pPr>
            <a:lnSpc>
              <a:spcPct val="100000"/>
            </a:lnSpc>
          </a:pPr>
          <a:r>
            <a:rPr lang="en-US" sz="2000" b="0" i="0" dirty="0"/>
            <a:t>The number of open and closed issues and pull requests associated with the milestone</a:t>
          </a:r>
          <a:endParaRPr lang="en-US" sz="2000" dirty="0"/>
        </a:p>
      </dgm:t>
    </dgm:pt>
    <dgm:pt modelId="{3D0A50C2-9683-4840-AFD1-3C5D1F435DE4}" type="parTrans" cxnId="{3CFEFF11-1FDB-4F56-A165-DB7C173BB915}">
      <dgm:prSet/>
      <dgm:spPr/>
      <dgm:t>
        <a:bodyPr/>
        <a:lstStyle/>
        <a:p>
          <a:endParaRPr lang="en-US"/>
        </a:p>
      </dgm:t>
    </dgm:pt>
    <dgm:pt modelId="{BCF8267B-D9B9-48AF-9CC9-05B56015EDC2}" type="sibTrans" cxnId="{3CFEFF11-1FDB-4F56-A165-DB7C173BB915}">
      <dgm:prSet/>
      <dgm:spPr/>
      <dgm:t>
        <a:bodyPr/>
        <a:lstStyle/>
        <a:p>
          <a:endParaRPr lang="en-US"/>
        </a:p>
      </dgm:t>
    </dgm:pt>
    <dgm:pt modelId="{E0789665-FE4E-4772-8713-39FD98303C38}">
      <dgm:prSet custT="1"/>
      <dgm:spPr/>
      <dgm:t>
        <a:bodyPr/>
        <a:lstStyle/>
        <a:p>
          <a:pPr>
            <a:lnSpc>
              <a:spcPct val="100000"/>
            </a:lnSpc>
          </a:pPr>
          <a:r>
            <a:rPr lang="en-US" sz="2000" b="0" i="0"/>
            <a:t>A list of the open and closed issues and pull requests associated with the milestone</a:t>
          </a:r>
          <a:endParaRPr lang="en-US" sz="2000"/>
        </a:p>
      </dgm:t>
    </dgm:pt>
    <dgm:pt modelId="{DC5574F7-B9A9-4608-9125-D1617E30F626}" type="parTrans" cxnId="{1A980515-C365-41ED-9E0E-E890A7A407CA}">
      <dgm:prSet/>
      <dgm:spPr/>
      <dgm:t>
        <a:bodyPr/>
        <a:lstStyle/>
        <a:p>
          <a:endParaRPr lang="en-US"/>
        </a:p>
      </dgm:t>
    </dgm:pt>
    <dgm:pt modelId="{0C56B394-6A16-421F-9A2A-CEEB3FC104E3}" type="sibTrans" cxnId="{1A980515-C365-41ED-9E0E-E890A7A407CA}">
      <dgm:prSet/>
      <dgm:spPr/>
      <dgm:t>
        <a:bodyPr/>
        <a:lstStyle/>
        <a:p>
          <a:endParaRPr lang="en-US"/>
        </a:p>
      </dgm:t>
    </dgm:pt>
    <dgm:pt modelId="{7B8AB97B-0DAD-43F3-A105-5A84858A1C6F}" type="pres">
      <dgm:prSet presAssocID="{CEC3AAC1-FE7C-4D0D-B2BC-240FDF0679A2}" presName="root" presStyleCnt="0">
        <dgm:presLayoutVars>
          <dgm:dir/>
          <dgm:resizeHandles val="exact"/>
        </dgm:presLayoutVars>
      </dgm:prSet>
      <dgm:spPr/>
    </dgm:pt>
    <dgm:pt modelId="{BFC69B9A-51C2-4319-90E7-48B841615524}" type="pres">
      <dgm:prSet presAssocID="{392E8E50-3774-48F1-B580-E69C8C364EEA}" presName="compNode" presStyleCnt="0"/>
      <dgm:spPr/>
    </dgm:pt>
    <dgm:pt modelId="{93AF0371-8953-42FB-A6F1-B6D761E5DB60}" type="pres">
      <dgm:prSet presAssocID="{392E8E50-3774-48F1-B580-E69C8C364EEA}" presName="bgRect" presStyleLbl="bgShp" presStyleIdx="0" presStyleCnt="5"/>
      <dgm:spPr/>
    </dgm:pt>
    <dgm:pt modelId="{351E0D96-033D-4F9C-86F5-A1CD54F8F461}" type="pres">
      <dgm:prSet presAssocID="{392E8E50-3774-48F1-B580-E69C8C364E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662048BB-471F-4ECE-8C90-7EF7F0832989}" type="pres">
      <dgm:prSet presAssocID="{392E8E50-3774-48F1-B580-E69C8C364EEA}" presName="spaceRect" presStyleCnt="0"/>
      <dgm:spPr/>
    </dgm:pt>
    <dgm:pt modelId="{CD7E2AAB-FBF3-4517-A6C7-8B0A4242407B}" type="pres">
      <dgm:prSet presAssocID="{392E8E50-3774-48F1-B580-E69C8C364EEA}" presName="parTx" presStyleLbl="revTx" presStyleIdx="0" presStyleCnt="5">
        <dgm:presLayoutVars>
          <dgm:chMax val="0"/>
          <dgm:chPref val="0"/>
        </dgm:presLayoutVars>
      </dgm:prSet>
      <dgm:spPr/>
    </dgm:pt>
    <dgm:pt modelId="{E00B6C29-9AD0-459F-A6BD-05CC8AEFF9CF}" type="pres">
      <dgm:prSet presAssocID="{16D548AF-1396-4175-B1B7-619CA220AE8A}" presName="sibTrans" presStyleCnt="0"/>
      <dgm:spPr/>
    </dgm:pt>
    <dgm:pt modelId="{020F55EB-2A4B-4929-964A-EBB9A7F48494}" type="pres">
      <dgm:prSet presAssocID="{2C5794BB-8B2E-4970-A30E-D7277DB77B8E}" presName="compNode" presStyleCnt="0"/>
      <dgm:spPr/>
    </dgm:pt>
    <dgm:pt modelId="{F5CEB517-D093-4B76-8584-FCF3B1A9748E}" type="pres">
      <dgm:prSet presAssocID="{2C5794BB-8B2E-4970-A30E-D7277DB77B8E}" presName="bgRect" presStyleLbl="bgShp" presStyleIdx="1" presStyleCnt="5"/>
      <dgm:spPr/>
    </dgm:pt>
    <dgm:pt modelId="{8B85AE04-7672-4CA2-98FD-7AE5A1F26C8E}" type="pres">
      <dgm:prSet presAssocID="{2C5794BB-8B2E-4970-A30E-D7277DB77B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903A790-F279-4422-BB15-24D5FBA8F634}" type="pres">
      <dgm:prSet presAssocID="{2C5794BB-8B2E-4970-A30E-D7277DB77B8E}" presName="spaceRect" presStyleCnt="0"/>
      <dgm:spPr/>
    </dgm:pt>
    <dgm:pt modelId="{B5D6FB15-4F4F-4D18-A4ED-22768CB4F646}" type="pres">
      <dgm:prSet presAssocID="{2C5794BB-8B2E-4970-A30E-D7277DB77B8E}" presName="parTx" presStyleLbl="revTx" presStyleIdx="1" presStyleCnt="5">
        <dgm:presLayoutVars>
          <dgm:chMax val="0"/>
          <dgm:chPref val="0"/>
        </dgm:presLayoutVars>
      </dgm:prSet>
      <dgm:spPr/>
    </dgm:pt>
    <dgm:pt modelId="{9CD414F7-AB52-4320-ADB2-CE2A8AEF2A19}" type="pres">
      <dgm:prSet presAssocID="{7113CC6E-B885-4128-ADC9-CD539C5B4B31}" presName="sibTrans" presStyleCnt="0"/>
      <dgm:spPr/>
    </dgm:pt>
    <dgm:pt modelId="{62672359-F725-4ACD-B303-817B9DD2FE38}" type="pres">
      <dgm:prSet presAssocID="{7DFC3C92-DD96-4DA5-8F93-2ACF83A58A26}" presName="compNode" presStyleCnt="0"/>
      <dgm:spPr/>
    </dgm:pt>
    <dgm:pt modelId="{8AC12572-9C98-45CC-BA52-C66E036D3A33}" type="pres">
      <dgm:prSet presAssocID="{7DFC3C92-DD96-4DA5-8F93-2ACF83A58A26}" presName="bgRect" presStyleLbl="bgShp" presStyleIdx="2" presStyleCnt="5"/>
      <dgm:spPr/>
    </dgm:pt>
    <dgm:pt modelId="{E65BD44A-5F0B-4A53-BFD9-D7D34BD2166A}" type="pres">
      <dgm:prSet presAssocID="{7DFC3C92-DD96-4DA5-8F93-2ACF83A58A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43DC9E7C-C5AF-4327-A99B-D47CF2FF380A}" type="pres">
      <dgm:prSet presAssocID="{7DFC3C92-DD96-4DA5-8F93-2ACF83A58A26}" presName="spaceRect" presStyleCnt="0"/>
      <dgm:spPr/>
    </dgm:pt>
    <dgm:pt modelId="{D41AEEF8-BBB9-43A0-A8DD-DD724ABF4A59}" type="pres">
      <dgm:prSet presAssocID="{7DFC3C92-DD96-4DA5-8F93-2ACF83A58A26}" presName="parTx" presStyleLbl="revTx" presStyleIdx="2" presStyleCnt="5">
        <dgm:presLayoutVars>
          <dgm:chMax val="0"/>
          <dgm:chPref val="0"/>
        </dgm:presLayoutVars>
      </dgm:prSet>
      <dgm:spPr/>
    </dgm:pt>
    <dgm:pt modelId="{AD22505B-7C3D-4E98-8F21-AD1EEE14939B}" type="pres">
      <dgm:prSet presAssocID="{C6DB1455-E2A4-4DC7-81CA-573F7CA74F53}" presName="sibTrans" presStyleCnt="0"/>
      <dgm:spPr/>
    </dgm:pt>
    <dgm:pt modelId="{3E370604-4DB2-439B-BCFE-C44FB14DEB82}" type="pres">
      <dgm:prSet presAssocID="{6EDF0FD3-2C1D-47EA-BF70-86E66A189B3F}" presName="compNode" presStyleCnt="0"/>
      <dgm:spPr/>
    </dgm:pt>
    <dgm:pt modelId="{75666FD8-F2BD-450F-BBCD-EDE31C3AE750}" type="pres">
      <dgm:prSet presAssocID="{6EDF0FD3-2C1D-47EA-BF70-86E66A189B3F}" presName="bgRect" presStyleLbl="bgShp" presStyleIdx="3" presStyleCnt="5"/>
      <dgm:spPr/>
    </dgm:pt>
    <dgm:pt modelId="{47F6AB34-EBC7-4582-88EB-3F439171271E}" type="pres">
      <dgm:prSet presAssocID="{6EDF0FD3-2C1D-47EA-BF70-86E66A189B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08BFEB42-3995-4C95-BF1E-B12DCDBB7879}" type="pres">
      <dgm:prSet presAssocID="{6EDF0FD3-2C1D-47EA-BF70-86E66A189B3F}" presName="spaceRect" presStyleCnt="0"/>
      <dgm:spPr/>
    </dgm:pt>
    <dgm:pt modelId="{3CB47326-BA7E-4D33-B024-60374EA87410}" type="pres">
      <dgm:prSet presAssocID="{6EDF0FD3-2C1D-47EA-BF70-86E66A189B3F}" presName="parTx" presStyleLbl="revTx" presStyleIdx="3" presStyleCnt="5">
        <dgm:presLayoutVars>
          <dgm:chMax val="0"/>
          <dgm:chPref val="0"/>
        </dgm:presLayoutVars>
      </dgm:prSet>
      <dgm:spPr/>
    </dgm:pt>
    <dgm:pt modelId="{6D62DFEA-15AB-482A-92DD-0C1DCB74A86F}" type="pres">
      <dgm:prSet presAssocID="{BCF8267B-D9B9-48AF-9CC9-05B56015EDC2}" presName="sibTrans" presStyleCnt="0"/>
      <dgm:spPr/>
    </dgm:pt>
    <dgm:pt modelId="{614FA384-DCE6-4159-A29A-F6CD0467529F}" type="pres">
      <dgm:prSet presAssocID="{E0789665-FE4E-4772-8713-39FD98303C38}" presName="compNode" presStyleCnt="0"/>
      <dgm:spPr/>
    </dgm:pt>
    <dgm:pt modelId="{331CD142-E910-42D8-84F0-0F95CB1DCB5E}" type="pres">
      <dgm:prSet presAssocID="{E0789665-FE4E-4772-8713-39FD98303C38}" presName="bgRect" presStyleLbl="bgShp" presStyleIdx="4" presStyleCnt="5"/>
      <dgm:spPr/>
    </dgm:pt>
    <dgm:pt modelId="{DAFF29C6-B25B-4107-A623-4B21552DCE5D}" type="pres">
      <dgm:prSet presAssocID="{E0789665-FE4E-4772-8713-39FD98303C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8BA8E932-BBD2-4EE3-ABC7-7EA4F3921293}" type="pres">
      <dgm:prSet presAssocID="{E0789665-FE4E-4772-8713-39FD98303C38}" presName="spaceRect" presStyleCnt="0"/>
      <dgm:spPr/>
    </dgm:pt>
    <dgm:pt modelId="{5DFED3F5-4D5C-4576-BEC6-7CF7771CBB1D}" type="pres">
      <dgm:prSet presAssocID="{E0789665-FE4E-4772-8713-39FD98303C38}" presName="parTx" presStyleLbl="revTx" presStyleIdx="4" presStyleCnt="5">
        <dgm:presLayoutVars>
          <dgm:chMax val="0"/>
          <dgm:chPref val="0"/>
        </dgm:presLayoutVars>
      </dgm:prSet>
      <dgm:spPr/>
    </dgm:pt>
  </dgm:ptLst>
  <dgm:cxnLst>
    <dgm:cxn modelId="{02BB8000-829C-4A01-A57A-3351C7676018}" type="presOf" srcId="{6EDF0FD3-2C1D-47EA-BF70-86E66A189B3F}" destId="{3CB47326-BA7E-4D33-B024-60374EA87410}" srcOrd="0" destOrd="0" presId="urn:microsoft.com/office/officeart/2018/2/layout/IconVerticalSolidList"/>
    <dgm:cxn modelId="{3CFEFF11-1FDB-4F56-A165-DB7C173BB915}" srcId="{CEC3AAC1-FE7C-4D0D-B2BC-240FDF0679A2}" destId="{6EDF0FD3-2C1D-47EA-BF70-86E66A189B3F}" srcOrd="3" destOrd="0" parTransId="{3D0A50C2-9683-4840-AFD1-3C5D1F435DE4}" sibTransId="{BCF8267B-D9B9-48AF-9CC9-05B56015EDC2}"/>
    <dgm:cxn modelId="{1A980515-C365-41ED-9E0E-E890A7A407CA}" srcId="{CEC3AAC1-FE7C-4D0D-B2BC-240FDF0679A2}" destId="{E0789665-FE4E-4772-8713-39FD98303C38}" srcOrd="4" destOrd="0" parTransId="{DC5574F7-B9A9-4608-9125-D1617E30F626}" sibTransId="{0C56B394-6A16-421F-9A2A-CEEB3FC104E3}"/>
    <dgm:cxn modelId="{9F446522-F98C-4D41-9F06-AB19D6878391}" srcId="{CEC3AAC1-FE7C-4D0D-B2BC-240FDF0679A2}" destId="{2C5794BB-8B2E-4970-A30E-D7277DB77B8E}" srcOrd="1" destOrd="0" parTransId="{FE71A2A0-F1FC-4BBF-9E3C-CDCB73375921}" sibTransId="{7113CC6E-B885-4128-ADC9-CD539C5B4B31}"/>
    <dgm:cxn modelId="{049F3925-398C-411C-B4B4-AA5F88F72329}" type="presOf" srcId="{2C5794BB-8B2E-4970-A30E-D7277DB77B8E}" destId="{B5D6FB15-4F4F-4D18-A4ED-22768CB4F646}" srcOrd="0" destOrd="0" presId="urn:microsoft.com/office/officeart/2018/2/layout/IconVerticalSolidList"/>
    <dgm:cxn modelId="{96583469-C324-46EE-B3BA-17771DB0E8C2}" type="presOf" srcId="{7DFC3C92-DD96-4DA5-8F93-2ACF83A58A26}" destId="{D41AEEF8-BBB9-43A0-A8DD-DD724ABF4A59}" srcOrd="0" destOrd="0" presId="urn:microsoft.com/office/officeart/2018/2/layout/IconVerticalSolidList"/>
    <dgm:cxn modelId="{9E58E179-5CA0-4EEB-A525-9EAB5002262A}" srcId="{CEC3AAC1-FE7C-4D0D-B2BC-240FDF0679A2}" destId="{7DFC3C92-DD96-4DA5-8F93-2ACF83A58A26}" srcOrd="2" destOrd="0" parTransId="{364E9B46-7B96-4F52-9E04-13540533057A}" sibTransId="{C6DB1455-E2A4-4DC7-81CA-573F7CA74F53}"/>
    <dgm:cxn modelId="{31A7587D-8B06-4C32-874D-5FEA114557A2}" srcId="{CEC3AAC1-FE7C-4D0D-B2BC-240FDF0679A2}" destId="{392E8E50-3774-48F1-B580-E69C8C364EEA}" srcOrd="0" destOrd="0" parTransId="{92E94A50-613D-4FC4-A783-4B2460B0DE3E}" sibTransId="{16D548AF-1396-4175-B1B7-619CA220AE8A}"/>
    <dgm:cxn modelId="{F14078B8-9743-4BD3-9EE8-EA27032DE1ED}" type="presOf" srcId="{E0789665-FE4E-4772-8713-39FD98303C38}" destId="{5DFED3F5-4D5C-4576-BEC6-7CF7771CBB1D}" srcOrd="0" destOrd="0" presId="urn:microsoft.com/office/officeart/2018/2/layout/IconVerticalSolidList"/>
    <dgm:cxn modelId="{A34554D7-B696-49E2-90BA-C34D108AE03D}" type="presOf" srcId="{CEC3AAC1-FE7C-4D0D-B2BC-240FDF0679A2}" destId="{7B8AB97B-0DAD-43F3-A105-5A84858A1C6F}" srcOrd="0" destOrd="0" presId="urn:microsoft.com/office/officeart/2018/2/layout/IconVerticalSolidList"/>
    <dgm:cxn modelId="{1B6867F9-A031-46CE-8F08-759BF7CA8B18}" type="presOf" srcId="{392E8E50-3774-48F1-B580-E69C8C364EEA}" destId="{CD7E2AAB-FBF3-4517-A6C7-8B0A4242407B}" srcOrd="0" destOrd="0" presId="urn:microsoft.com/office/officeart/2018/2/layout/IconVerticalSolidList"/>
    <dgm:cxn modelId="{8D19F276-DF93-4534-8244-F0C21A9C9646}" type="presParOf" srcId="{7B8AB97B-0DAD-43F3-A105-5A84858A1C6F}" destId="{BFC69B9A-51C2-4319-90E7-48B841615524}" srcOrd="0" destOrd="0" presId="urn:microsoft.com/office/officeart/2018/2/layout/IconVerticalSolidList"/>
    <dgm:cxn modelId="{2EF2C552-56C8-4606-8ED5-91B52E74D05E}" type="presParOf" srcId="{BFC69B9A-51C2-4319-90E7-48B841615524}" destId="{93AF0371-8953-42FB-A6F1-B6D761E5DB60}" srcOrd="0" destOrd="0" presId="urn:microsoft.com/office/officeart/2018/2/layout/IconVerticalSolidList"/>
    <dgm:cxn modelId="{49CE0328-DCEF-498E-A1B3-BE8E9C48A44E}" type="presParOf" srcId="{BFC69B9A-51C2-4319-90E7-48B841615524}" destId="{351E0D96-033D-4F9C-86F5-A1CD54F8F461}" srcOrd="1" destOrd="0" presId="urn:microsoft.com/office/officeart/2018/2/layout/IconVerticalSolidList"/>
    <dgm:cxn modelId="{8118B66F-E297-4E69-A241-5FBAB53DFE5E}" type="presParOf" srcId="{BFC69B9A-51C2-4319-90E7-48B841615524}" destId="{662048BB-471F-4ECE-8C90-7EF7F0832989}" srcOrd="2" destOrd="0" presId="urn:microsoft.com/office/officeart/2018/2/layout/IconVerticalSolidList"/>
    <dgm:cxn modelId="{C68CDB90-8540-47D0-A3E3-B59FFDF7CB69}" type="presParOf" srcId="{BFC69B9A-51C2-4319-90E7-48B841615524}" destId="{CD7E2AAB-FBF3-4517-A6C7-8B0A4242407B}" srcOrd="3" destOrd="0" presId="urn:microsoft.com/office/officeart/2018/2/layout/IconVerticalSolidList"/>
    <dgm:cxn modelId="{00A75314-9E5C-45DD-9826-62B0BFE87FBE}" type="presParOf" srcId="{7B8AB97B-0DAD-43F3-A105-5A84858A1C6F}" destId="{E00B6C29-9AD0-459F-A6BD-05CC8AEFF9CF}" srcOrd="1" destOrd="0" presId="urn:microsoft.com/office/officeart/2018/2/layout/IconVerticalSolidList"/>
    <dgm:cxn modelId="{93E83394-85D8-46A2-A1C2-59893288380D}" type="presParOf" srcId="{7B8AB97B-0DAD-43F3-A105-5A84858A1C6F}" destId="{020F55EB-2A4B-4929-964A-EBB9A7F48494}" srcOrd="2" destOrd="0" presId="urn:microsoft.com/office/officeart/2018/2/layout/IconVerticalSolidList"/>
    <dgm:cxn modelId="{88A7A4F9-0FE4-4F73-81C2-BD3862A09BD5}" type="presParOf" srcId="{020F55EB-2A4B-4929-964A-EBB9A7F48494}" destId="{F5CEB517-D093-4B76-8584-FCF3B1A9748E}" srcOrd="0" destOrd="0" presId="urn:microsoft.com/office/officeart/2018/2/layout/IconVerticalSolidList"/>
    <dgm:cxn modelId="{7A714A55-8A83-4CC5-A21E-260E62632963}" type="presParOf" srcId="{020F55EB-2A4B-4929-964A-EBB9A7F48494}" destId="{8B85AE04-7672-4CA2-98FD-7AE5A1F26C8E}" srcOrd="1" destOrd="0" presId="urn:microsoft.com/office/officeart/2018/2/layout/IconVerticalSolidList"/>
    <dgm:cxn modelId="{E0EC5428-DF18-4553-8076-9104C0188B85}" type="presParOf" srcId="{020F55EB-2A4B-4929-964A-EBB9A7F48494}" destId="{B903A790-F279-4422-BB15-24D5FBA8F634}" srcOrd="2" destOrd="0" presId="urn:microsoft.com/office/officeart/2018/2/layout/IconVerticalSolidList"/>
    <dgm:cxn modelId="{0A4F9A07-A6CA-4B07-9147-693740D2682E}" type="presParOf" srcId="{020F55EB-2A4B-4929-964A-EBB9A7F48494}" destId="{B5D6FB15-4F4F-4D18-A4ED-22768CB4F646}" srcOrd="3" destOrd="0" presId="urn:microsoft.com/office/officeart/2018/2/layout/IconVerticalSolidList"/>
    <dgm:cxn modelId="{9596FBFA-A8EE-4005-9441-31790073C454}" type="presParOf" srcId="{7B8AB97B-0DAD-43F3-A105-5A84858A1C6F}" destId="{9CD414F7-AB52-4320-ADB2-CE2A8AEF2A19}" srcOrd="3" destOrd="0" presId="urn:microsoft.com/office/officeart/2018/2/layout/IconVerticalSolidList"/>
    <dgm:cxn modelId="{1604A19B-D1E3-4BC8-A0D0-F9EDB71BDCF1}" type="presParOf" srcId="{7B8AB97B-0DAD-43F3-A105-5A84858A1C6F}" destId="{62672359-F725-4ACD-B303-817B9DD2FE38}" srcOrd="4" destOrd="0" presId="urn:microsoft.com/office/officeart/2018/2/layout/IconVerticalSolidList"/>
    <dgm:cxn modelId="{A9BF1331-E2A3-472F-86E2-5FC0B90AF0C4}" type="presParOf" srcId="{62672359-F725-4ACD-B303-817B9DD2FE38}" destId="{8AC12572-9C98-45CC-BA52-C66E036D3A33}" srcOrd="0" destOrd="0" presId="urn:microsoft.com/office/officeart/2018/2/layout/IconVerticalSolidList"/>
    <dgm:cxn modelId="{582818C6-F7E5-4018-80AC-882AC5CC2239}" type="presParOf" srcId="{62672359-F725-4ACD-B303-817B9DD2FE38}" destId="{E65BD44A-5F0B-4A53-BFD9-D7D34BD2166A}" srcOrd="1" destOrd="0" presId="urn:microsoft.com/office/officeart/2018/2/layout/IconVerticalSolidList"/>
    <dgm:cxn modelId="{374803D2-5DBA-40A4-8B61-46861093C83C}" type="presParOf" srcId="{62672359-F725-4ACD-B303-817B9DD2FE38}" destId="{43DC9E7C-C5AF-4327-A99B-D47CF2FF380A}" srcOrd="2" destOrd="0" presId="urn:microsoft.com/office/officeart/2018/2/layout/IconVerticalSolidList"/>
    <dgm:cxn modelId="{E9286B5E-53D4-48D5-8A4E-34695357FCCB}" type="presParOf" srcId="{62672359-F725-4ACD-B303-817B9DD2FE38}" destId="{D41AEEF8-BBB9-43A0-A8DD-DD724ABF4A59}" srcOrd="3" destOrd="0" presId="urn:microsoft.com/office/officeart/2018/2/layout/IconVerticalSolidList"/>
    <dgm:cxn modelId="{06D7BD99-BF89-43D8-9C56-0A4825579BDD}" type="presParOf" srcId="{7B8AB97B-0DAD-43F3-A105-5A84858A1C6F}" destId="{AD22505B-7C3D-4E98-8F21-AD1EEE14939B}" srcOrd="5" destOrd="0" presId="urn:microsoft.com/office/officeart/2018/2/layout/IconVerticalSolidList"/>
    <dgm:cxn modelId="{8098023F-74EF-49A9-85EA-D7707739A462}" type="presParOf" srcId="{7B8AB97B-0DAD-43F3-A105-5A84858A1C6F}" destId="{3E370604-4DB2-439B-BCFE-C44FB14DEB82}" srcOrd="6" destOrd="0" presId="urn:microsoft.com/office/officeart/2018/2/layout/IconVerticalSolidList"/>
    <dgm:cxn modelId="{9557EE5B-611E-48B8-A5F0-DA2938186750}" type="presParOf" srcId="{3E370604-4DB2-439B-BCFE-C44FB14DEB82}" destId="{75666FD8-F2BD-450F-BBCD-EDE31C3AE750}" srcOrd="0" destOrd="0" presId="urn:microsoft.com/office/officeart/2018/2/layout/IconVerticalSolidList"/>
    <dgm:cxn modelId="{9A702EDB-B0FA-45DF-8595-179D1A736102}" type="presParOf" srcId="{3E370604-4DB2-439B-BCFE-C44FB14DEB82}" destId="{47F6AB34-EBC7-4582-88EB-3F439171271E}" srcOrd="1" destOrd="0" presId="urn:microsoft.com/office/officeart/2018/2/layout/IconVerticalSolidList"/>
    <dgm:cxn modelId="{3CDC3464-B8E7-4D96-BEB4-A015AC25E226}" type="presParOf" srcId="{3E370604-4DB2-439B-BCFE-C44FB14DEB82}" destId="{08BFEB42-3995-4C95-BF1E-B12DCDBB7879}" srcOrd="2" destOrd="0" presId="urn:microsoft.com/office/officeart/2018/2/layout/IconVerticalSolidList"/>
    <dgm:cxn modelId="{A607FC7D-7708-494E-93B1-112D64E7EB86}" type="presParOf" srcId="{3E370604-4DB2-439B-BCFE-C44FB14DEB82}" destId="{3CB47326-BA7E-4D33-B024-60374EA87410}" srcOrd="3" destOrd="0" presId="urn:microsoft.com/office/officeart/2018/2/layout/IconVerticalSolidList"/>
    <dgm:cxn modelId="{55132E24-3A95-4362-A92D-D135DA2584E6}" type="presParOf" srcId="{7B8AB97B-0DAD-43F3-A105-5A84858A1C6F}" destId="{6D62DFEA-15AB-482A-92DD-0C1DCB74A86F}" srcOrd="7" destOrd="0" presId="urn:microsoft.com/office/officeart/2018/2/layout/IconVerticalSolidList"/>
    <dgm:cxn modelId="{82507E62-7A5D-4027-8F23-E73B3BB63094}" type="presParOf" srcId="{7B8AB97B-0DAD-43F3-A105-5A84858A1C6F}" destId="{614FA384-DCE6-4159-A29A-F6CD0467529F}" srcOrd="8" destOrd="0" presId="urn:microsoft.com/office/officeart/2018/2/layout/IconVerticalSolidList"/>
    <dgm:cxn modelId="{58D23A64-F4E2-4143-A935-2C9EAD74B036}" type="presParOf" srcId="{614FA384-DCE6-4159-A29A-F6CD0467529F}" destId="{331CD142-E910-42D8-84F0-0F95CB1DCB5E}" srcOrd="0" destOrd="0" presId="urn:microsoft.com/office/officeart/2018/2/layout/IconVerticalSolidList"/>
    <dgm:cxn modelId="{41E4A8FA-4A02-49EF-AFAB-FABE71C6DD69}" type="presParOf" srcId="{614FA384-DCE6-4159-A29A-F6CD0467529F}" destId="{DAFF29C6-B25B-4107-A623-4B21552DCE5D}" srcOrd="1" destOrd="0" presId="urn:microsoft.com/office/officeart/2018/2/layout/IconVerticalSolidList"/>
    <dgm:cxn modelId="{007975E2-E302-4C07-A0AA-81F51740959E}" type="presParOf" srcId="{614FA384-DCE6-4159-A29A-F6CD0467529F}" destId="{8BA8E932-BBD2-4EE3-ABC7-7EA4F3921293}" srcOrd="2" destOrd="0" presId="urn:microsoft.com/office/officeart/2018/2/layout/IconVerticalSolidList"/>
    <dgm:cxn modelId="{2E5CE206-29B5-4FD8-B54D-14ED23EEC298}" type="presParOf" srcId="{614FA384-DCE6-4159-A29A-F6CD0467529F}" destId="{5DFED3F5-4D5C-4576-BEC6-7CF7771CBB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pPr algn="ctr"/>
          <a:r>
            <a:rPr lang="en-US" sz="2800" b="0" i="0" u="none" dirty="0"/>
            <a:t>Create a new project (optional – to each member)</a:t>
          </a:r>
        </a:p>
        <a:p>
          <a:pPr algn="ctr"/>
          <a:endParaRPr lang="en-US" sz="28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algn="ctr" rtl="0"/>
          <a:r>
            <a:rPr lang="en-US" sz="2000" dirty="0">
              <a:latin typeface="+mn-lt"/>
              <a:ea typeface="Tahoma" panose="020B0604030504040204" pitchFamily="34" charset="0"/>
              <a:cs typeface="Tahoma" panose="020B0604030504040204" pitchFamily="34" charset="0"/>
            </a:rPr>
            <a:t>Configure your project board to automate columns (new issues are placed in the “to-do” column, etc.)</a:t>
          </a:r>
          <a:endParaRPr lang="en-US" sz="2000" dirty="0">
            <a:latin typeface="+mn-lt"/>
          </a:endParaRP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pPr algn="ctr"/>
          <a:r>
            <a:rPr lang="en-US" sz="2800" dirty="0">
              <a:latin typeface="+mn-lt"/>
              <a:ea typeface="Tahoma" panose="020B0604030504040204" pitchFamily="34" charset="0"/>
              <a:cs typeface="Tahoma" panose="020B0604030504040204" pitchFamily="34" charset="0"/>
            </a:rPr>
            <a:t>Create a new milestone</a:t>
          </a:r>
          <a:endParaRPr lang="en-US" sz="2800" dirty="0">
            <a:latin typeface="+mn-lt"/>
          </a:endParaRPr>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pPr algn="ctr"/>
          <a:r>
            <a:rPr lang="en-US" sz="2400" dirty="0">
              <a:latin typeface="+mn-lt"/>
              <a:ea typeface="Tahoma" panose="020B0604030504040204" pitchFamily="34" charset="0"/>
              <a:cs typeface="Tahoma" panose="020B0604030504040204" pitchFamily="34" charset="0"/>
            </a:rPr>
            <a:t>Create issues/pull requests and associate them with the relevant milestones &amp; projects</a:t>
          </a:r>
          <a:endParaRPr lang="en-US" sz="2400" dirty="0">
            <a:latin typeface="+mn-lt"/>
          </a:endParaRPr>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algn="ctr" rtl="0"/>
          <a:r>
            <a:rPr lang="en-US" sz="2800" dirty="0">
              <a:latin typeface="+mn-lt"/>
              <a:ea typeface="Tahoma" panose="020B0604030504040204" pitchFamily="34" charset="0"/>
              <a:cs typeface="Tahoma" panose="020B0604030504040204" pitchFamily="34" charset="0"/>
            </a:rPr>
            <a:t>Work by GitHub code flow</a:t>
          </a:r>
          <a:endParaRPr lang="en-US" sz="2800" dirty="0">
            <a:latin typeface="+mn-lt"/>
          </a:endParaRPr>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5"/>
      <dgm:spPr/>
    </dgm:pt>
    <dgm:pt modelId="{CB784251-3D1A-453A-AC20-F2E87A36EEF3}" type="pres">
      <dgm:prSet presAssocID="{D841507B-447A-43E4-A67A-78917CB1FB25}" presName="lineArrowNode" presStyleLbl="alignAccFollowNode1" presStyleIdx="1" presStyleCnt="15"/>
      <dgm:spPr/>
    </dgm:pt>
    <dgm:pt modelId="{7D680E2B-37E7-47C5-9407-98DE51395E71}" type="pres">
      <dgm:prSet presAssocID="{8A56963F-9458-4CF1-BA11-F6B59F6693C3}" presName="sibTransNodeCircle" presStyleLbl="alignNode1" presStyleIdx="0" presStyleCnt="5"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5">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5"/>
      <dgm:spPr/>
    </dgm:pt>
    <dgm:pt modelId="{443C13A9-1FDD-4FC4-A337-CF907FF0D233}" type="pres">
      <dgm:prSet presAssocID="{AA8D6E5D-2291-4551-826E-2E8CD77EBBCD}" presName="lineArrowNode" presStyleLbl="alignAccFollowNode1" presStyleIdx="4" presStyleCnt="15"/>
      <dgm:spPr/>
    </dgm:pt>
    <dgm:pt modelId="{2E0F8023-7BBB-4718-BC8F-AC65EE454DC6}" type="pres">
      <dgm:prSet presAssocID="{6D5F5307-B9A3-4224-A52C-70B5D7E58E7C}" presName="sibTransNodeCircle" presStyleLbl="alignNode1" presStyleIdx="1" presStyleCnt="5">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5">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5"/>
      <dgm:spPr/>
    </dgm:pt>
    <dgm:pt modelId="{AE6DFE2B-B7F2-4F30-B659-B552E321FADD}" type="pres">
      <dgm:prSet presAssocID="{BA0D1191-41B5-4E4E-98CA-BB121638FA27}" presName="lineArrowNode" presStyleLbl="alignAccFollowNode1" presStyleIdx="7" presStyleCnt="15"/>
      <dgm:spPr/>
    </dgm:pt>
    <dgm:pt modelId="{5245C8DA-1E76-407A-B430-701BCCF29F00}" type="pres">
      <dgm:prSet presAssocID="{43A04663-B22C-4CA5-9BCF-3B42D70D691D}" presName="sibTransNodeCircle" presStyleLbl="alignNode1" presStyleIdx="2" presStyleCnt="5">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5">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5"/>
      <dgm:spPr/>
    </dgm:pt>
    <dgm:pt modelId="{C520B667-F0A6-4456-B459-83C4807E6047}" type="pres">
      <dgm:prSet presAssocID="{55AD6682-19A1-4F15-920E-E13D92EB312E}" presName="lineArrowNode" presStyleLbl="alignAccFollowNode1" presStyleIdx="10" presStyleCnt="15"/>
      <dgm:spPr/>
    </dgm:pt>
    <dgm:pt modelId="{ADD1CCE4-82A5-468F-8BC5-15D0185DBB4E}" type="pres">
      <dgm:prSet presAssocID="{6DA0DC7B-EEAC-48D5-8C2F-256705FA5618}" presName="sibTransNodeCircle" presStyleLbl="alignNode1" presStyleIdx="3" presStyleCnt="5">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5">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5"/>
      <dgm:spPr/>
    </dgm:pt>
    <dgm:pt modelId="{852C83FD-BB6A-41CB-BDAC-26661C8025B8}" type="pres">
      <dgm:prSet presAssocID="{1F20ABF3-642B-4EA2-9497-67153B1D953A}" presName="lineArrowNode" presStyleLbl="alignAccFollowNode1" presStyleIdx="13" presStyleCnt="15"/>
      <dgm:spPr/>
    </dgm:pt>
    <dgm:pt modelId="{A40815D7-3BD6-44D4-A32A-A6FD819154DF}" type="pres">
      <dgm:prSet presAssocID="{AC6DD392-D3D9-41A4-B130-4C271E107B19}" presName="sibTransNodeCircle" presStyleLbl="alignNode1" presStyleIdx="4" presStyleCnt="5">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5">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877138" y="345764"/>
          <a:ext cx="70035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619514" y="286970"/>
          <a:ext cx="80540"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452180"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1006" y="107212"/>
        <a:ext cx="477174" cy="477174"/>
      </dsp:txXfrm>
    </dsp:sp>
    <dsp:sp modelId="{2D736B05-B42D-46EA-852B-C2BFDDD5591E}">
      <dsp:nvSpPr>
        <dsp:cNvPr id="0" name=""/>
        <dsp:cNvSpPr/>
      </dsp:nvSpPr>
      <dsp:spPr>
        <a:xfrm>
          <a:off x="1693" y="848813"/>
          <a:ext cx="1612770"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7" tIns="165100" rIns="127217"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branch:</a:t>
          </a:r>
          <a:br>
            <a:rPr lang="en-US" sz="1600" b="0" i="0" u="none" kern="1200" dirty="0"/>
          </a:br>
          <a:r>
            <a:rPr lang="en-US" sz="1600" b="0" i="0" u="none" kern="1200" dirty="0"/>
            <a:t>Create a branch with a short and descriptive name. By creating a branch, you create a space to work without affecting the default branch. Additionally, you give your collaborators a chance to review your work</a:t>
          </a:r>
        </a:p>
        <a:p>
          <a:pPr marL="0" lvl="0" indent="0" algn="l" defTabSz="711200">
            <a:lnSpc>
              <a:spcPct val="90000"/>
            </a:lnSpc>
            <a:spcBef>
              <a:spcPct val="0"/>
            </a:spcBef>
            <a:spcAft>
              <a:spcPct val="35000"/>
            </a:spcAft>
            <a:buNone/>
          </a:pPr>
          <a:endParaRPr lang="en-US" sz="1600" b="0" i="0" u="none" kern="1200" dirty="0"/>
        </a:p>
      </dsp:txBody>
      <dsp:txXfrm>
        <a:off x="1693" y="1171367"/>
        <a:ext cx="1612770" cy="2871546"/>
      </dsp:txXfrm>
    </dsp:sp>
    <dsp:sp modelId="{69403660-B91F-4F31-9188-E4F56CDF83C4}">
      <dsp:nvSpPr>
        <dsp:cNvPr id="0" name=""/>
        <dsp:cNvSpPr/>
      </dsp:nvSpPr>
      <dsp:spPr>
        <a:xfrm>
          <a:off x="1793660"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3405162"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241069"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339895" y="107212"/>
        <a:ext cx="477174" cy="477174"/>
      </dsp:txXfrm>
    </dsp:sp>
    <dsp:sp modelId="{C988C04E-40E3-4D68-BF18-66EFFEEF4EB2}">
      <dsp:nvSpPr>
        <dsp:cNvPr id="0" name=""/>
        <dsp:cNvSpPr/>
      </dsp:nvSpPr>
      <dsp:spPr>
        <a:xfrm>
          <a:off x="1793660"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Make changes:</a:t>
          </a:r>
          <a:br>
            <a:rPr lang="en-US" sz="1600" b="0" i="0" u="none" kern="1200" dirty="0"/>
          </a:br>
          <a:r>
            <a:rPr lang="en-US" sz="1600" kern="1200" dirty="0"/>
            <a:t>On your branch, make changes to the repository. Your branch is a safe place to make changes. If you make a mistake, you can revert your changes or push additional changes to fix it. Add, commit (with a meaningful comment) and push your changes. </a:t>
          </a:r>
          <a:br>
            <a:rPr lang="en-US" sz="1600" kern="1200" dirty="0"/>
          </a:br>
          <a:r>
            <a:rPr lang="en-US" sz="1600" kern="1200" dirty="0"/>
            <a:t>Repeat until finish</a:t>
          </a:r>
        </a:p>
      </dsp:txBody>
      <dsp:txXfrm>
        <a:off x="1793660" y="1162742"/>
        <a:ext cx="1569644" cy="2880171"/>
      </dsp:txXfrm>
    </dsp:sp>
    <dsp:sp modelId="{E6547311-AF0E-4FCF-BDD0-47989B866E24}">
      <dsp:nvSpPr>
        <dsp:cNvPr id="0" name=""/>
        <dsp:cNvSpPr/>
      </dsp:nvSpPr>
      <dsp:spPr>
        <a:xfrm>
          <a:off x="3537709"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5149211"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3985118"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83944" y="107212"/>
        <a:ext cx="477174" cy="477174"/>
      </dsp:txXfrm>
    </dsp:sp>
    <dsp:sp modelId="{D997FB1E-CF8D-4F5C-9E93-059F85035C01}">
      <dsp:nvSpPr>
        <dsp:cNvPr id="0" name=""/>
        <dsp:cNvSpPr/>
      </dsp:nvSpPr>
      <dsp:spPr>
        <a:xfrm>
          <a:off x="3537709"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PR (pull request):</a:t>
          </a:r>
          <a:br>
            <a:rPr lang="en-US" sz="1600" b="0" i="0" u="none" kern="1200" dirty="0"/>
          </a:br>
          <a:r>
            <a:rPr lang="en-US" sz="1600" b="0" i="0" u="none" kern="1200"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kern="1200" dirty="0"/>
        </a:p>
      </dsp:txBody>
      <dsp:txXfrm>
        <a:off x="3537709" y="1162742"/>
        <a:ext cx="1569644" cy="2880171"/>
      </dsp:txXfrm>
    </dsp:sp>
    <dsp:sp modelId="{B301E9C0-66A8-4889-AB14-A827A90B7730}">
      <dsp:nvSpPr>
        <dsp:cNvPr id="0" name=""/>
        <dsp:cNvSpPr/>
      </dsp:nvSpPr>
      <dsp:spPr>
        <a:xfrm>
          <a:off x="5281758"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6893260"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5729167"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827993" y="107212"/>
        <a:ext cx="477174" cy="477174"/>
      </dsp:txXfrm>
    </dsp:sp>
    <dsp:sp modelId="{12E9BEA5-B7F5-4B40-9B17-6A733AF73901}">
      <dsp:nvSpPr>
        <dsp:cNvPr id="0" name=""/>
        <dsp:cNvSpPr/>
      </dsp:nvSpPr>
      <dsp:spPr>
        <a:xfrm>
          <a:off x="5281758"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Address review comments:</a:t>
          </a:r>
          <a:br>
            <a:rPr lang="en-US" sz="1600" b="0" i="0" u="none" kern="1200" dirty="0"/>
          </a:br>
          <a:r>
            <a:rPr lang="en-US" sz="1600" b="0" i="0" kern="1200" dirty="0"/>
            <a:t>Reviewers should leave questions, comments, and suggestions. You can continue to commit and push changes in response to the reviews. Your pull request will update automatically</a:t>
          </a:r>
          <a:endParaRPr lang="en-US" sz="1600" kern="1200" dirty="0"/>
        </a:p>
      </dsp:txBody>
      <dsp:txXfrm>
        <a:off x="5281758" y="1162742"/>
        <a:ext cx="1569644" cy="2880171"/>
      </dsp:txXfrm>
    </dsp:sp>
    <dsp:sp modelId="{98FC13F5-E633-4E1D-AC5F-6F956633F8CC}">
      <dsp:nvSpPr>
        <dsp:cNvPr id="0" name=""/>
        <dsp:cNvSpPr/>
      </dsp:nvSpPr>
      <dsp:spPr>
        <a:xfrm>
          <a:off x="7025807" y="345763"/>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2C83FD-BB6A-41CB-BDAC-26661C8025B8}">
      <dsp:nvSpPr>
        <dsp:cNvPr id="0" name=""/>
        <dsp:cNvSpPr/>
      </dsp:nvSpPr>
      <dsp:spPr>
        <a:xfrm>
          <a:off x="8637309"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7473216"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572042" y="107212"/>
        <a:ext cx="477174" cy="477174"/>
      </dsp:txXfrm>
    </dsp:sp>
    <dsp:sp modelId="{B116FA97-1FAE-40A9-8C85-DB8F4C91EF7C}">
      <dsp:nvSpPr>
        <dsp:cNvPr id="0" name=""/>
        <dsp:cNvSpPr/>
      </dsp:nvSpPr>
      <dsp:spPr>
        <a:xfrm>
          <a:off x="7025807"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Merge your PR:</a:t>
          </a:r>
          <a:br>
            <a:rPr lang="en-US" sz="1600" b="0" i="0" u="none" kern="1200" dirty="0"/>
          </a:br>
          <a:r>
            <a:rPr lang="en-US" sz="1600" b="0" i="0" kern="1200" dirty="0"/>
            <a:t>Once your pull request is approved, merge your pull request. This will merge your branch to the default branch. GitHub retains the history of comments and commits in the PR to help future contributors understand your changes.</a:t>
          </a:r>
          <a:endParaRPr lang="en-US" sz="1600" kern="1200" dirty="0"/>
        </a:p>
      </dsp:txBody>
      <dsp:txXfrm>
        <a:off x="7025807" y="1162742"/>
        <a:ext cx="1569644" cy="2880171"/>
      </dsp:txXfrm>
    </dsp:sp>
    <dsp:sp modelId="{685614DF-906A-4572-BDB3-BCAC9527B184}">
      <dsp:nvSpPr>
        <dsp:cNvPr id="0" name=""/>
        <dsp:cNvSpPr/>
      </dsp:nvSpPr>
      <dsp:spPr>
        <a:xfrm>
          <a:off x="8769856" y="345763"/>
          <a:ext cx="78482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D47CB-CB47-4559-A2A9-D5FBE60F8569}">
      <dsp:nvSpPr>
        <dsp:cNvPr id="0" name=""/>
        <dsp:cNvSpPr/>
      </dsp:nvSpPr>
      <dsp:spPr>
        <a:xfrm>
          <a:off x="9217265"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316091" y="107212"/>
        <a:ext cx="477174" cy="477174"/>
      </dsp:txXfrm>
    </dsp:sp>
    <dsp:sp modelId="{9D252CC5-86DB-48C1-82C3-24426664CE7E}">
      <dsp:nvSpPr>
        <dsp:cNvPr id="0" name=""/>
        <dsp:cNvSpPr/>
      </dsp:nvSpPr>
      <dsp:spPr>
        <a:xfrm>
          <a:off x="8769856"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kern="1200" dirty="0"/>
            <a:t>Delete your branch:</a:t>
          </a:r>
          <a:br>
            <a:rPr lang="en-US" sz="1600" kern="1200" dirty="0"/>
          </a:br>
          <a:r>
            <a:rPr lang="en-US" sz="1600" b="0" i="0" kern="1200" dirty="0"/>
            <a:t>After you merge your pull request, delete your branch. This indicates that the work on the branch is complete and prevents you or others from accidentally using old branches. </a:t>
          </a:r>
          <a:endParaRPr lang="en-US" sz="1600" kern="1200" dirty="0"/>
        </a:p>
      </dsp:txBody>
      <dsp:txXfrm>
        <a:off x="8769856" y="1162742"/>
        <a:ext cx="1569644" cy="2880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0371-8953-42FB-A6F1-B6D761E5DB60}">
      <dsp:nvSpPr>
        <dsp:cNvPr id="0" name=""/>
        <dsp:cNvSpPr/>
      </dsp:nvSpPr>
      <dsp:spPr>
        <a:xfrm>
          <a:off x="0" y="2566"/>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E0D96-033D-4F9C-86F5-A1CD54F8F461}">
      <dsp:nvSpPr>
        <dsp:cNvPr id="0" name=""/>
        <dsp:cNvSpPr/>
      </dsp:nvSpPr>
      <dsp:spPr>
        <a:xfrm>
          <a:off x="165372" y="125570"/>
          <a:ext cx="300676" cy="300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E2AAB-FBF3-4517-A6C7-8B0A4242407B}">
      <dsp:nvSpPr>
        <dsp:cNvPr id="0" name=""/>
        <dsp:cNvSpPr/>
      </dsp:nvSpPr>
      <dsp:spPr>
        <a:xfrm>
          <a:off x="631420" y="2566"/>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44550">
            <a:lnSpc>
              <a:spcPct val="100000"/>
            </a:lnSpc>
            <a:spcBef>
              <a:spcPct val="0"/>
            </a:spcBef>
            <a:spcAft>
              <a:spcPct val="35000"/>
            </a:spcAft>
            <a:buNone/>
          </a:pPr>
          <a:r>
            <a:rPr lang="en-US" sz="1900" b="0" i="0" kern="1200" dirty="0"/>
            <a:t>A user-provided description of the milestone</a:t>
          </a:r>
          <a:endParaRPr lang="en-US" sz="1900" kern="1200" dirty="0"/>
        </a:p>
      </dsp:txBody>
      <dsp:txXfrm>
        <a:off x="631420" y="2566"/>
        <a:ext cx="6260680" cy="546684"/>
      </dsp:txXfrm>
    </dsp:sp>
    <dsp:sp modelId="{F5CEB517-D093-4B76-8584-FCF3B1A9748E}">
      <dsp:nvSpPr>
        <dsp:cNvPr id="0" name=""/>
        <dsp:cNvSpPr/>
      </dsp:nvSpPr>
      <dsp:spPr>
        <a:xfrm>
          <a:off x="0" y="685922"/>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5AE04-7672-4CA2-98FD-7AE5A1F26C8E}">
      <dsp:nvSpPr>
        <dsp:cNvPr id="0" name=""/>
        <dsp:cNvSpPr/>
      </dsp:nvSpPr>
      <dsp:spPr>
        <a:xfrm>
          <a:off x="165372" y="808926"/>
          <a:ext cx="300676" cy="300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6FB15-4F4F-4D18-A4ED-22768CB4F646}">
      <dsp:nvSpPr>
        <dsp:cNvPr id="0" name=""/>
        <dsp:cNvSpPr/>
      </dsp:nvSpPr>
      <dsp:spPr>
        <a:xfrm>
          <a:off x="631420" y="685922"/>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The milestone's due date</a:t>
          </a:r>
          <a:endParaRPr lang="en-US" sz="2000" kern="1200"/>
        </a:p>
      </dsp:txBody>
      <dsp:txXfrm>
        <a:off x="631420" y="685922"/>
        <a:ext cx="6260680" cy="546684"/>
      </dsp:txXfrm>
    </dsp:sp>
    <dsp:sp modelId="{8AC12572-9C98-45CC-BA52-C66E036D3A33}">
      <dsp:nvSpPr>
        <dsp:cNvPr id="0" name=""/>
        <dsp:cNvSpPr/>
      </dsp:nvSpPr>
      <dsp:spPr>
        <a:xfrm>
          <a:off x="0" y="1369278"/>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BD44A-5F0B-4A53-BFD9-D7D34BD2166A}">
      <dsp:nvSpPr>
        <dsp:cNvPr id="0" name=""/>
        <dsp:cNvSpPr/>
      </dsp:nvSpPr>
      <dsp:spPr>
        <a:xfrm>
          <a:off x="165372" y="1492282"/>
          <a:ext cx="300676" cy="300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AEEF8-BBB9-43A0-A8DD-DD724ABF4A59}">
      <dsp:nvSpPr>
        <dsp:cNvPr id="0" name=""/>
        <dsp:cNvSpPr/>
      </dsp:nvSpPr>
      <dsp:spPr>
        <a:xfrm>
          <a:off x="631420" y="1369278"/>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milestone's completion percentage</a:t>
          </a:r>
          <a:endParaRPr lang="en-US" sz="2000" kern="1200" dirty="0"/>
        </a:p>
      </dsp:txBody>
      <dsp:txXfrm>
        <a:off x="631420" y="1369278"/>
        <a:ext cx="6260680" cy="546684"/>
      </dsp:txXfrm>
    </dsp:sp>
    <dsp:sp modelId="{75666FD8-F2BD-450F-BBCD-EDE31C3AE750}">
      <dsp:nvSpPr>
        <dsp:cNvPr id="0" name=""/>
        <dsp:cNvSpPr/>
      </dsp:nvSpPr>
      <dsp:spPr>
        <a:xfrm>
          <a:off x="0" y="2052633"/>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AB34-EBC7-4582-88EB-3F439171271E}">
      <dsp:nvSpPr>
        <dsp:cNvPr id="0" name=""/>
        <dsp:cNvSpPr/>
      </dsp:nvSpPr>
      <dsp:spPr>
        <a:xfrm>
          <a:off x="165372" y="2175638"/>
          <a:ext cx="300676" cy="3006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47326-BA7E-4D33-B024-60374EA87410}">
      <dsp:nvSpPr>
        <dsp:cNvPr id="0" name=""/>
        <dsp:cNvSpPr/>
      </dsp:nvSpPr>
      <dsp:spPr>
        <a:xfrm>
          <a:off x="631420" y="2052633"/>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number of open and closed issues and pull requests associated with the milestone</a:t>
          </a:r>
          <a:endParaRPr lang="en-US" sz="2000" kern="1200" dirty="0"/>
        </a:p>
      </dsp:txBody>
      <dsp:txXfrm>
        <a:off x="631420" y="2052633"/>
        <a:ext cx="6260680" cy="546684"/>
      </dsp:txXfrm>
    </dsp:sp>
    <dsp:sp modelId="{331CD142-E910-42D8-84F0-0F95CB1DCB5E}">
      <dsp:nvSpPr>
        <dsp:cNvPr id="0" name=""/>
        <dsp:cNvSpPr/>
      </dsp:nvSpPr>
      <dsp:spPr>
        <a:xfrm>
          <a:off x="0" y="2735989"/>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F29C6-B25B-4107-A623-4B21552DCE5D}">
      <dsp:nvSpPr>
        <dsp:cNvPr id="0" name=""/>
        <dsp:cNvSpPr/>
      </dsp:nvSpPr>
      <dsp:spPr>
        <a:xfrm>
          <a:off x="165372" y="2858993"/>
          <a:ext cx="300676" cy="3006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ED3F5-4D5C-4576-BEC6-7CF7771CBB1D}">
      <dsp:nvSpPr>
        <dsp:cNvPr id="0" name=""/>
        <dsp:cNvSpPr/>
      </dsp:nvSpPr>
      <dsp:spPr>
        <a:xfrm>
          <a:off x="631420" y="2735989"/>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A list of the open and closed issues and pull requests associated with the milestone</a:t>
          </a:r>
          <a:endParaRPr lang="en-US" sz="2000" kern="1200"/>
        </a:p>
      </dsp:txBody>
      <dsp:txXfrm>
        <a:off x="631420" y="2735989"/>
        <a:ext cx="6260680" cy="546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1055198" y="714314"/>
          <a:ext cx="8410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946703" y="643702"/>
          <a:ext cx="96719" cy="1816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528242" y="292524"/>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1</a:t>
          </a:r>
          <a:endParaRPr lang="en-US" sz="3800" kern="1200" dirty="0"/>
        </a:p>
      </dsp:txBody>
      <dsp:txXfrm>
        <a:off x="651792" y="416074"/>
        <a:ext cx="596551" cy="596551"/>
      </dsp:txXfrm>
    </dsp:sp>
    <dsp:sp modelId="{2D736B05-B42D-46EA-852B-C2BFDDD5591E}">
      <dsp:nvSpPr>
        <dsp:cNvPr id="0" name=""/>
        <dsp:cNvSpPr/>
      </dsp:nvSpPr>
      <dsp:spPr>
        <a:xfrm>
          <a:off x="3894" y="1301775"/>
          <a:ext cx="1931997" cy="24570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398" tIns="165100" rIns="152398" bIns="165100" numCol="1" spcCol="1270" anchor="t" anchorCtr="0">
          <a:noAutofit/>
        </a:bodyPr>
        <a:lstStyle/>
        <a:p>
          <a:pPr marL="0" lvl="0" indent="0" algn="ctr" defTabSz="1244600">
            <a:lnSpc>
              <a:spcPct val="90000"/>
            </a:lnSpc>
            <a:spcBef>
              <a:spcPct val="0"/>
            </a:spcBef>
            <a:spcAft>
              <a:spcPct val="35000"/>
            </a:spcAft>
            <a:buNone/>
          </a:pPr>
          <a:r>
            <a:rPr lang="en-US" sz="2800" b="0" i="0" u="none" kern="1200" dirty="0"/>
            <a:t>Create a new project (optional – to each member)</a:t>
          </a:r>
        </a:p>
        <a:p>
          <a:pPr marL="0" lvl="0" indent="0" algn="ctr" defTabSz="1244600">
            <a:lnSpc>
              <a:spcPct val="90000"/>
            </a:lnSpc>
            <a:spcBef>
              <a:spcPct val="0"/>
            </a:spcBef>
            <a:spcAft>
              <a:spcPct val="35000"/>
            </a:spcAft>
            <a:buNone/>
          </a:pPr>
          <a:endParaRPr lang="en-US" sz="2800" b="0" i="0" u="none" kern="1200" dirty="0"/>
        </a:p>
      </dsp:txBody>
      <dsp:txXfrm>
        <a:off x="3894" y="1688174"/>
        <a:ext cx="1931997" cy="2070601"/>
      </dsp:txXfrm>
    </dsp:sp>
    <dsp:sp modelId="{69403660-B91F-4F31-9188-E4F56CDF83C4}">
      <dsp:nvSpPr>
        <dsp:cNvPr id="0" name=""/>
        <dsp:cNvSpPr/>
      </dsp:nvSpPr>
      <dsp:spPr>
        <a:xfrm>
          <a:off x="2150558" y="714314"/>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4081983" y="643702"/>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669362" y="292524"/>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2</a:t>
          </a:r>
          <a:endParaRPr lang="en-US" sz="3800" kern="1200" dirty="0"/>
        </a:p>
      </dsp:txBody>
      <dsp:txXfrm>
        <a:off x="2792912" y="416074"/>
        <a:ext cx="596551" cy="596551"/>
      </dsp:txXfrm>
    </dsp:sp>
    <dsp:sp modelId="{C988C04E-40E3-4D68-BF18-66EFFEEF4EB2}">
      <dsp:nvSpPr>
        <dsp:cNvPr id="0" name=""/>
        <dsp:cNvSpPr/>
      </dsp:nvSpPr>
      <dsp:spPr>
        <a:xfrm>
          <a:off x="2150558" y="1301775"/>
          <a:ext cx="1881257" cy="24570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889000" rtl="0">
            <a:lnSpc>
              <a:spcPct val="90000"/>
            </a:lnSpc>
            <a:spcBef>
              <a:spcPct val="0"/>
            </a:spcBef>
            <a:spcAft>
              <a:spcPct val="35000"/>
            </a:spcAft>
            <a:buNone/>
          </a:pPr>
          <a:r>
            <a:rPr lang="en-US" sz="2000" kern="1200" dirty="0">
              <a:latin typeface="+mn-lt"/>
              <a:ea typeface="Tahoma" panose="020B0604030504040204" pitchFamily="34" charset="0"/>
              <a:cs typeface="Tahoma" panose="020B0604030504040204" pitchFamily="34" charset="0"/>
            </a:rPr>
            <a:t>Configure your project board to automate columns (new issues are placed in the “to-do” column, etc.)</a:t>
          </a:r>
          <a:endParaRPr lang="en-US" sz="2000" kern="1200" dirty="0">
            <a:latin typeface="+mn-lt"/>
          </a:endParaRPr>
        </a:p>
      </dsp:txBody>
      <dsp:txXfrm>
        <a:off x="2150558" y="1678026"/>
        <a:ext cx="1881257" cy="2080749"/>
      </dsp:txXfrm>
    </dsp:sp>
    <dsp:sp modelId="{E6547311-AF0E-4FCF-BDD0-47989B866E24}">
      <dsp:nvSpPr>
        <dsp:cNvPr id="0" name=""/>
        <dsp:cNvSpPr/>
      </dsp:nvSpPr>
      <dsp:spPr>
        <a:xfrm>
          <a:off x="4240845" y="714314"/>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6172270" y="643702"/>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4759648" y="292524"/>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3</a:t>
          </a:r>
          <a:endParaRPr lang="en-US" sz="3800" kern="1200" dirty="0"/>
        </a:p>
      </dsp:txBody>
      <dsp:txXfrm>
        <a:off x="4883198" y="416074"/>
        <a:ext cx="596551" cy="596551"/>
      </dsp:txXfrm>
    </dsp:sp>
    <dsp:sp modelId="{D997FB1E-CF8D-4F5C-9E93-059F85035C01}">
      <dsp:nvSpPr>
        <dsp:cNvPr id="0" name=""/>
        <dsp:cNvSpPr/>
      </dsp:nvSpPr>
      <dsp:spPr>
        <a:xfrm>
          <a:off x="4240845" y="1301775"/>
          <a:ext cx="1881257" cy="24570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mn-lt"/>
              <a:ea typeface="Tahoma" panose="020B0604030504040204" pitchFamily="34" charset="0"/>
              <a:cs typeface="Tahoma" panose="020B0604030504040204" pitchFamily="34" charset="0"/>
            </a:rPr>
            <a:t>Create a new milestone</a:t>
          </a:r>
          <a:endParaRPr lang="en-US" sz="2800" kern="1200" dirty="0">
            <a:latin typeface="+mn-lt"/>
          </a:endParaRPr>
        </a:p>
      </dsp:txBody>
      <dsp:txXfrm>
        <a:off x="4240845" y="1678026"/>
        <a:ext cx="1881257" cy="2080749"/>
      </dsp:txXfrm>
    </dsp:sp>
    <dsp:sp modelId="{B301E9C0-66A8-4889-AB14-A827A90B7730}">
      <dsp:nvSpPr>
        <dsp:cNvPr id="0" name=""/>
        <dsp:cNvSpPr/>
      </dsp:nvSpPr>
      <dsp:spPr>
        <a:xfrm>
          <a:off x="6331132" y="714314"/>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8262556" y="643702"/>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6849935" y="292524"/>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dsp:txBody>
      <dsp:txXfrm>
        <a:off x="6973485" y="416074"/>
        <a:ext cx="596551" cy="596551"/>
      </dsp:txXfrm>
    </dsp:sp>
    <dsp:sp modelId="{12E9BEA5-B7F5-4B40-9B17-6A733AF73901}">
      <dsp:nvSpPr>
        <dsp:cNvPr id="0" name=""/>
        <dsp:cNvSpPr/>
      </dsp:nvSpPr>
      <dsp:spPr>
        <a:xfrm>
          <a:off x="6331132" y="1301775"/>
          <a:ext cx="1881257" cy="24570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mn-lt"/>
              <a:ea typeface="Tahoma" panose="020B0604030504040204" pitchFamily="34" charset="0"/>
              <a:cs typeface="Tahoma" panose="020B0604030504040204" pitchFamily="34" charset="0"/>
            </a:rPr>
            <a:t>Create issues/pull requests and associate them with the relevant milestones &amp; projects</a:t>
          </a:r>
          <a:endParaRPr lang="en-US" sz="2400" kern="1200" dirty="0">
            <a:latin typeface="+mn-lt"/>
          </a:endParaRPr>
        </a:p>
      </dsp:txBody>
      <dsp:txXfrm>
        <a:off x="6331132" y="1678026"/>
        <a:ext cx="1881257" cy="2080749"/>
      </dsp:txXfrm>
    </dsp:sp>
    <dsp:sp modelId="{98FC13F5-E633-4E1D-AC5F-6F956633F8CC}">
      <dsp:nvSpPr>
        <dsp:cNvPr id="0" name=""/>
        <dsp:cNvSpPr/>
      </dsp:nvSpPr>
      <dsp:spPr>
        <a:xfrm>
          <a:off x="8421418" y="714313"/>
          <a:ext cx="940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8940222" y="292524"/>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5</a:t>
          </a:r>
          <a:endParaRPr lang="en-US" sz="3800" kern="1200" dirty="0"/>
        </a:p>
      </dsp:txBody>
      <dsp:txXfrm>
        <a:off x="9063772" y="416074"/>
        <a:ext cx="596551" cy="596551"/>
      </dsp:txXfrm>
    </dsp:sp>
    <dsp:sp modelId="{B116FA97-1FAE-40A9-8C85-DB8F4C91EF7C}">
      <dsp:nvSpPr>
        <dsp:cNvPr id="0" name=""/>
        <dsp:cNvSpPr/>
      </dsp:nvSpPr>
      <dsp:spPr>
        <a:xfrm>
          <a:off x="8421418" y="1301775"/>
          <a:ext cx="1881257" cy="24570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1244600" rtl="0">
            <a:lnSpc>
              <a:spcPct val="90000"/>
            </a:lnSpc>
            <a:spcBef>
              <a:spcPct val="0"/>
            </a:spcBef>
            <a:spcAft>
              <a:spcPct val="35000"/>
            </a:spcAft>
            <a:buNone/>
          </a:pPr>
          <a:r>
            <a:rPr lang="en-US" sz="2800" kern="1200" dirty="0">
              <a:latin typeface="+mn-lt"/>
              <a:ea typeface="Tahoma" panose="020B0604030504040204" pitchFamily="34" charset="0"/>
              <a:cs typeface="Tahoma" panose="020B0604030504040204" pitchFamily="34" charset="0"/>
            </a:rPr>
            <a:t>Work by GitHub code flow</a:t>
          </a:r>
          <a:endParaRPr lang="en-US" sz="2800" kern="1200" dirty="0">
            <a:latin typeface="+mn-lt"/>
          </a:endParaRPr>
        </a:p>
      </dsp:txBody>
      <dsp:txXfrm>
        <a:off x="8421418" y="1678026"/>
        <a:ext cx="1881257" cy="208074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4/5/2022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7:32:35.948"/>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4/5/2022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dirty="0">
                <a:latin typeface="+mn-lt"/>
              </a:rPr>
              <a:t>G</a:t>
            </a:r>
            <a:r>
              <a:rPr lang="en-US" sz="8800" dirty="0">
                <a:solidFill>
                  <a:schemeClr val="bg1"/>
                </a:solidFill>
                <a:latin typeface="+mn-lt"/>
              </a:rPr>
              <a:t>itHub</a:t>
            </a:r>
            <a:endParaRPr lang="en-US" dirty="0">
              <a:latin typeface="+mn-lt"/>
            </a:endParaRP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Ayala Badash</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5" name="Rectangle 54">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8A5C81-E5CF-49D4-B590-D9273AFEADD9}"/>
              </a:ext>
            </a:extLst>
          </p:cNvPr>
          <p:cNvPicPr>
            <a:picLocks noChangeAspect="1"/>
          </p:cNvPicPr>
          <p:nvPr/>
        </p:nvPicPr>
        <p:blipFill rotWithShape="1">
          <a:blip r:embed="rId2">
            <a:alphaModFix amt="40000"/>
          </a:blip>
          <a:srcRect r="40444"/>
          <a:stretch/>
        </p:blipFill>
        <p:spPr>
          <a:xfrm>
            <a:off x="20" y="10"/>
            <a:ext cx="12191979" cy="6857990"/>
          </a:xfrm>
          <a:prstGeom prst="rect">
            <a:avLst/>
          </a:prstGeom>
        </p:spPr>
      </p:pic>
      <p:sp>
        <p:nvSpPr>
          <p:cNvPr id="2" name="Title 1">
            <a:extLst>
              <a:ext uri="{FF2B5EF4-FFF2-40B4-BE49-F238E27FC236}">
                <a16:creationId xmlns:a16="http://schemas.microsoft.com/office/drawing/2014/main" id="{3F15D301-74C2-4860-A536-6709E35AC71C}"/>
              </a:ext>
            </a:extLst>
          </p:cNvPr>
          <p:cNvSpPr>
            <a:spLocks noGrp="1"/>
          </p:cNvSpPr>
          <p:nvPr>
            <p:ph type="title"/>
          </p:nvPr>
        </p:nvSpPr>
        <p:spPr>
          <a:xfrm>
            <a:off x="640080" y="853673"/>
            <a:ext cx="4023360" cy="5004794"/>
          </a:xfrm>
        </p:spPr>
        <p:txBody>
          <a:bodyPr vert="horz" lIns="91440" tIns="45720" rIns="91440" bIns="45720" rtlCol="0" anchor="ctr">
            <a:normAutofit/>
          </a:bodyPr>
          <a:lstStyle/>
          <a:p>
            <a:pPr algn="l"/>
            <a:r>
              <a:rPr lang="en-US"/>
              <a:t>Notification</a:t>
            </a:r>
          </a:p>
        </p:txBody>
      </p:sp>
      <p:sp>
        <p:nvSpPr>
          <p:cNvPr id="4" name="Content Placeholder 3">
            <a:extLst>
              <a:ext uri="{FF2B5EF4-FFF2-40B4-BE49-F238E27FC236}">
                <a16:creationId xmlns:a16="http://schemas.microsoft.com/office/drawing/2014/main" id="{B09DF26A-AC79-4A91-ACF7-7198722B5FB7}"/>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sz="3200" b="0" i="0" dirty="0">
                <a:effectLst/>
              </a:rPr>
              <a:t>GitHub offers </a:t>
            </a:r>
            <a:r>
              <a:rPr lang="en-US" sz="3200" b="1" i="0" dirty="0">
                <a:effectLst/>
              </a:rPr>
              <a:t>notifications</a:t>
            </a:r>
            <a:r>
              <a:rPr lang="en-US" sz="3200" b="0" i="0" dirty="0">
                <a:effectLst/>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3200" dirty="0"/>
          </a:p>
        </p:txBody>
      </p:sp>
      <p:sp>
        <p:nvSpPr>
          <p:cNvPr id="57"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D814EF9-C081-4E83-A949-9265ADED27CE}"/>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EABB14F7-D64F-4B7C-B16C-5626A6C1402A}"/>
              </a:ext>
            </a:extLst>
          </p:cNvPr>
          <p:cNvSpPr>
            <a:spLocks noGrp="1"/>
          </p:cNvSpPr>
          <p:nvPr>
            <p:ph type="ftr" sz="quarter" idx="11"/>
          </p:nvPr>
        </p:nvSpPr>
        <p:spPr>
          <a:xfrm>
            <a:off x="5599083" y="6356350"/>
            <a:ext cx="4114800" cy="365125"/>
          </a:xfrm>
        </p:spPr>
        <p:txBody>
          <a:bodyPr vert="horz" lIns="91440" tIns="45720" rIns="91440" bIns="45720" rtlCol="0" anchor="ctr">
            <a:normAutofit/>
          </a:bodyPr>
          <a:lstStyle/>
          <a:p>
            <a:pPr algn="l">
              <a:spcAft>
                <a:spcPts val="600"/>
              </a:spcAft>
            </a:pPr>
            <a:r>
              <a:rPr lang="en-US" kern="1200" dirty="0">
                <a:latin typeface="+mn-lt"/>
                <a:ea typeface="+mn-ea"/>
                <a:cs typeface="+mn-cs"/>
              </a:rPr>
              <a:t>GitHub</a:t>
            </a:r>
          </a:p>
        </p:txBody>
      </p:sp>
      <p:sp>
        <p:nvSpPr>
          <p:cNvPr id="9" name="Slide Number Placeholder 8">
            <a:extLst>
              <a:ext uri="{FF2B5EF4-FFF2-40B4-BE49-F238E27FC236}">
                <a16:creationId xmlns:a16="http://schemas.microsoft.com/office/drawing/2014/main" id="{1EB1E008-6453-4E7B-AA41-DD22158A0502}"/>
              </a:ext>
            </a:extLst>
          </p:cNvPr>
          <p:cNvSpPr>
            <a:spLocks noGrp="1"/>
          </p:cNvSpPr>
          <p:nvPr>
            <p:ph type="sldNum" sz="quarter" idx="12"/>
          </p:nvPr>
        </p:nvSpPr>
        <p:spPr>
          <a:xfrm>
            <a:off x="10039466" y="6356350"/>
            <a:ext cx="1274617"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10</a:t>
            </a:fld>
            <a:endParaRPr lang="en-US"/>
          </a:p>
        </p:txBody>
      </p:sp>
    </p:spTree>
    <p:extLst>
      <p:ext uri="{BB962C8B-B14F-4D97-AF65-F5344CB8AC3E}">
        <p14:creationId xmlns:p14="http://schemas.microsoft.com/office/powerpoint/2010/main" val="33409698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71A5-061C-4B34-BB64-F7C8F86A343C}"/>
              </a:ext>
            </a:extLst>
          </p:cNvPr>
          <p:cNvSpPr>
            <a:spLocks noGrp="1"/>
          </p:cNvSpPr>
          <p:nvPr>
            <p:ph type="title"/>
          </p:nvPr>
        </p:nvSpPr>
        <p:spPr/>
        <p:txBody>
          <a:bodyPr/>
          <a:lstStyle/>
          <a:p>
            <a:r>
              <a:rPr lang="en-US" dirty="0"/>
              <a:t>Milestones</a:t>
            </a:r>
          </a:p>
        </p:txBody>
      </p:sp>
      <p:sp>
        <p:nvSpPr>
          <p:cNvPr id="3" name="Text Placeholder 2">
            <a:extLst>
              <a:ext uri="{FF2B5EF4-FFF2-40B4-BE49-F238E27FC236}">
                <a16:creationId xmlns:a16="http://schemas.microsoft.com/office/drawing/2014/main" id="{1A225281-7DB0-4CAD-A302-C03B0DCA625F}"/>
              </a:ext>
            </a:extLst>
          </p:cNvPr>
          <p:cNvSpPr>
            <a:spLocks noGrp="1"/>
          </p:cNvSpPr>
          <p:nvPr>
            <p:ph type="body" idx="1"/>
          </p:nvPr>
        </p:nvSpPr>
        <p:spPr>
          <a:xfrm>
            <a:off x="839787" y="2210762"/>
            <a:ext cx="10723321" cy="601884"/>
          </a:xfrm>
        </p:spPr>
        <p:txBody>
          <a:bodyPr>
            <a:normAutofit fontScale="92500" lnSpcReduction="10000"/>
          </a:bodyPr>
          <a:lstStyle/>
          <a:p>
            <a:r>
              <a:rPr lang="en-US" sz="4000" dirty="0"/>
              <a:t>You can use milestones to track progress on groups of issues or pull requests in a repository</a:t>
            </a:r>
          </a:p>
        </p:txBody>
      </p:sp>
      <p:graphicFrame>
        <p:nvGraphicFramePr>
          <p:cNvPr id="17" name="Content Placeholder 3">
            <a:extLst>
              <a:ext uri="{FF2B5EF4-FFF2-40B4-BE49-F238E27FC236}">
                <a16:creationId xmlns:a16="http://schemas.microsoft.com/office/drawing/2014/main" id="{6A6C5356-3637-A357-D513-C7359AF1D0B3}"/>
              </a:ext>
            </a:extLst>
          </p:cNvPr>
          <p:cNvGraphicFramePr>
            <a:graphicFrameLocks noGrp="1"/>
          </p:cNvGraphicFramePr>
          <p:nvPr>
            <p:ph sz="half" idx="2"/>
            <p:extLst>
              <p:ext uri="{D42A27DB-BD31-4B8C-83A1-F6EECF244321}">
                <p14:modId xmlns:p14="http://schemas.microsoft.com/office/powerpoint/2010/main" val="369578692"/>
              </p:ext>
            </p:extLst>
          </p:nvPr>
        </p:nvGraphicFramePr>
        <p:xfrm>
          <a:off x="839788" y="2905246"/>
          <a:ext cx="6892101" cy="3285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a:extLst>
              <a:ext uri="{FF2B5EF4-FFF2-40B4-BE49-F238E27FC236}">
                <a16:creationId xmlns:a16="http://schemas.microsoft.com/office/drawing/2014/main" id="{04236026-9379-42E1-84E6-52D6D37C633D}"/>
              </a:ext>
            </a:extLst>
          </p:cNvPr>
          <p:cNvSpPr>
            <a:spLocks noGrp="1"/>
          </p:cNvSpPr>
          <p:nvPr>
            <p:ph type="dt" sz="half" idx="10"/>
          </p:nvPr>
        </p:nvSpPr>
        <p:spPr/>
        <p:txBody>
          <a:bodyPr/>
          <a:lstStyle/>
          <a:p>
            <a:r>
              <a:rPr lang="en-US" dirty="0"/>
              <a:t>05/04/2022</a:t>
            </a:r>
          </a:p>
        </p:txBody>
      </p:sp>
      <p:sp>
        <p:nvSpPr>
          <p:cNvPr id="8" name="Footer Placeholder 7">
            <a:extLst>
              <a:ext uri="{FF2B5EF4-FFF2-40B4-BE49-F238E27FC236}">
                <a16:creationId xmlns:a16="http://schemas.microsoft.com/office/drawing/2014/main" id="{49118F5B-2CAA-4195-9326-57A791777F16}"/>
              </a:ext>
            </a:extLst>
          </p:cNvPr>
          <p:cNvSpPr>
            <a:spLocks noGrp="1"/>
          </p:cNvSpPr>
          <p:nvPr>
            <p:ph type="ftr" sz="quarter" idx="11"/>
          </p:nvPr>
        </p:nvSpPr>
        <p:spPr/>
        <p:txBody>
          <a:bodyPr/>
          <a:lstStyle/>
          <a:p>
            <a:r>
              <a:rPr lang="en-US" dirty="0"/>
              <a:t>GitHub</a:t>
            </a:r>
          </a:p>
        </p:txBody>
      </p:sp>
      <p:sp>
        <p:nvSpPr>
          <p:cNvPr id="9" name="Slide Number Placeholder 8">
            <a:extLst>
              <a:ext uri="{FF2B5EF4-FFF2-40B4-BE49-F238E27FC236}">
                <a16:creationId xmlns:a16="http://schemas.microsoft.com/office/drawing/2014/main" id="{7DDC32AF-F946-40DD-8235-DE046D1C39C3}"/>
              </a:ext>
            </a:extLst>
          </p:cNvPr>
          <p:cNvSpPr>
            <a:spLocks noGrp="1"/>
          </p:cNvSpPr>
          <p:nvPr>
            <p:ph type="sldNum" sz="quarter" idx="12"/>
          </p:nvPr>
        </p:nvSpPr>
        <p:spPr/>
        <p:txBody>
          <a:bodyPr/>
          <a:lstStyle/>
          <a:p>
            <a:fld id="{2C18C1E5-FB55-42F5-BD6D-9CC153FCDBE6}" type="slidenum">
              <a:rPr lang="en-US" smtClean="0"/>
              <a:t>11</a:t>
            </a:fld>
            <a:endParaRPr lang="en-US" dirty="0"/>
          </a:p>
        </p:txBody>
      </p:sp>
      <p:pic>
        <p:nvPicPr>
          <p:cNvPr id="13" name="Picture 12" descr="Graphical user interface, text, application, email&#10;&#10;Description automatically generated">
            <a:extLst>
              <a:ext uri="{FF2B5EF4-FFF2-40B4-BE49-F238E27FC236}">
                <a16:creationId xmlns:a16="http://schemas.microsoft.com/office/drawing/2014/main" id="{41A437E2-8787-442C-866E-2277D4FAD8CF}"/>
              </a:ext>
            </a:extLst>
          </p:cNvPr>
          <p:cNvPicPr>
            <a:picLocks noChangeAspect="1"/>
          </p:cNvPicPr>
          <p:nvPr/>
        </p:nvPicPr>
        <p:blipFill>
          <a:blip r:embed="rId7"/>
          <a:stretch>
            <a:fillRect/>
          </a:stretch>
        </p:blipFill>
        <p:spPr>
          <a:xfrm>
            <a:off x="7878066" y="4838781"/>
            <a:ext cx="3499847" cy="1394560"/>
          </a:xfrm>
          <a:prstGeom prst="rect">
            <a:avLst/>
          </a:prstGeom>
        </p:spPr>
      </p:pic>
      <p:pic>
        <p:nvPicPr>
          <p:cNvPr id="12" name="Picture 2">
            <a:extLst>
              <a:ext uri="{FF2B5EF4-FFF2-40B4-BE49-F238E27FC236}">
                <a16:creationId xmlns:a16="http://schemas.microsoft.com/office/drawing/2014/main" id="{0AC1CFA7-0953-48FD-8AE5-4105F843EA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1890" y="2912981"/>
            <a:ext cx="3666690" cy="18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0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6" name="Rectangle 4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31C6B-3926-4BBA-97AD-1FE1503055E0}"/>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l"/>
            <a:r>
              <a:rPr lang="en-US" sz="4800"/>
              <a:t>Wiki</a:t>
            </a:r>
          </a:p>
        </p:txBody>
      </p: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48"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5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277CFD"/>
          </a:solidFill>
          <a:ln w="34925">
            <a:solidFill>
              <a:srgbClr val="277CF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12D147-9437-4493-9773-8B7649645F55}"/>
              </a:ext>
            </a:extLst>
          </p:cNvPr>
          <p:cNvSpPr>
            <a:spLocks noGrp="1"/>
          </p:cNvSpPr>
          <p:nvPr>
            <p:ph sz="half" idx="2"/>
          </p:nvPr>
        </p:nvSpPr>
        <p:spPr>
          <a:xfrm>
            <a:off x="4654295" y="4562856"/>
            <a:ext cx="6894576" cy="1600200"/>
          </a:xfrm>
        </p:spPr>
        <p:txBody>
          <a:bodyPr vert="horz" lIns="91440" tIns="45720" rIns="91440" bIns="45720" rtlCol="0" anchor="ctr">
            <a:normAutofit/>
          </a:bodyPr>
          <a:lstStyle/>
          <a:p>
            <a:pPr>
              <a:lnSpc>
                <a:spcPct val="100000"/>
              </a:lnSpc>
            </a:pPr>
            <a:r>
              <a:rPr lang="en-US" sz="2000" b="0" i="0">
                <a:effectLst/>
              </a:rPr>
              <a:t>Every GitHub repository comes with a section for hosting documentation, called a wiki </a:t>
            </a:r>
          </a:p>
          <a:p>
            <a:pPr>
              <a:lnSpc>
                <a:spcPct val="100000"/>
              </a:lnSpc>
            </a:pPr>
            <a:r>
              <a:rPr lang="en-US" sz="2000" b="0" i="0">
                <a:effectLst/>
              </a:rPr>
              <a:t>We can use this to provide detailed information about the project - its design, its purpose, and its goals </a:t>
            </a:r>
          </a:p>
          <a:p>
            <a:pPr>
              <a:lnSpc>
                <a:spcPct val="100000"/>
              </a:lnSpc>
            </a:pPr>
            <a:r>
              <a:rPr lang="en-US" sz="2000" b="0" i="0">
                <a:effectLst/>
              </a:rPr>
              <a:t>It can also include any other additional documentation that will help others use and contribute to the project</a:t>
            </a:r>
            <a:endParaRPr lang="en-US" sz="2000"/>
          </a:p>
        </p:txBody>
      </p:sp>
      <p:sp>
        <p:nvSpPr>
          <p:cNvPr id="7" name="Date Placeholder 6">
            <a:extLst>
              <a:ext uri="{FF2B5EF4-FFF2-40B4-BE49-F238E27FC236}">
                <a16:creationId xmlns:a16="http://schemas.microsoft.com/office/drawing/2014/main" id="{6E69859D-AFC1-4337-9830-9DCFDCB121D0}"/>
              </a:ext>
            </a:extLst>
          </p:cNvPr>
          <p:cNvSpPr>
            <a:spLocks noGrp="1"/>
          </p:cNvSpPr>
          <p:nvPr>
            <p:ph type="dt" sz="half" idx="10"/>
          </p:nvPr>
        </p:nvSpPr>
        <p:spPr>
          <a:xfrm>
            <a:off x="630936" y="6355080"/>
            <a:ext cx="27432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099D790D-425B-46C9-9880-1220E8D722D6}"/>
              </a:ext>
            </a:extLst>
          </p:cNvPr>
          <p:cNvSpPr>
            <a:spLocks noGrp="1"/>
          </p:cNvSpPr>
          <p:nvPr>
            <p:ph type="ftr" sz="quarter" idx="11"/>
          </p:nvPr>
        </p:nvSpPr>
        <p:spPr>
          <a:xfrm>
            <a:off x="4267200" y="6355080"/>
            <a:ext cx="3657600" cy="365125"/>
          </a:xfrm>
        </p:spPr>
        <p:txBody>
          <a:bodyPr vert="horz" lIns="91440" tIns="45720" rIns="91440" bIns="45720" rtlCol="0" anchor="ctr">
            <a:normAutofit/>
          </a:bodyPr>
          <a:lstStyle/>
          <a:p>
            <a:pPr>
              <a:spcAft>
                <a:spcPts val="600"/>
              </a:spcAft>
            </a:pPr>
            <a:r>
              <a:rPr lang="en-US" kern="1200" dirty="0">
                <a:latin typeface="+mn-lt"/>
                <a:ea typeface="+mn-ea"/>
                <a:cs typeface="+mn-cs"/>
              </a:rPr>
              <a:t>G</a:t>
            </a:r>
            <a:r>
              <a:rPr lang="en-US" dirty="0"/>
              <a:t>itHub</a:t>
            </a:r>
            <a:endParaRPr lang="en-US" kern="1200" dirty="0">
              <a:latin typeface="+mn-lt"/>
              <a:ea typeface="+mn-ea"/>
              <a:cs typeface="+mn-cs"/>
            </a:endParaRPr>
          </a:p>
        </p:txBody>
      </p:sp>
      <p:sp>
        <p:nvSpPr>
          <p:cNvPr id="9" name="Slide Number Placeholder 8">
            <a:extLst>
              <a:ext uri="{FF2B5EF4-FFF2-40B4-BE49-F238E27FC236}">
                <a16:creationId xmlns:a16="http://schemas.microsoft.com/office/drawing/2014/main" id="{B98EDBAE-03B3-4DC9-AB05-7C48AA500386}"/>
              </a:ext>
            </a:extLst>
          </p:cNvPr>
          <p:cNvSpPr>
            <a:spLocks noGrp="1"/>
          </p:cNvSpPr>
          <p:nvPr>
            <p:ph type="sldNum" sz="quarter" idx="12"/>
          </p:nvPr>
        </p:nvSpPr>
        <p:spPr>
          <a:xfrm>
            <a:off x="9720071" y="6355079"/>
            <a:ext cx="18288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12</a:t>
            </a:fld>
            <a:endParaRPr lang="en-US"/>
          </a:p>
        </p:txBody>
      </p:sp>
      <p:pic>
        <p:nvPicPr>
          <p:cNvPr id="10" name="Picture 9">
            <a:extLst>
              <a:ext uri="{FF2B5EF4-FFF2-40B4-BE49-F238E27FC236}">
                <a16:creationId xmlns:a16="http://schemas.microsoft.com/office/drawing/2014/main" id="{C89A9080-8584-4FB3-8005-2DB75044AADB}"/>
              </a:ext>
            </a:extLst>
          </p:cNvPr>
          <p:cNvPicPr>
            <a:picLocks noChangeAspect="1"/>
          </p:cNvPicPr>
          <p:nvPr/>
        </p:nvPicPr>
        <p:blipFill rotWithShape="1">
          <a:blip r:embed="rId4"/>
          <a:srcRect l="-439" r="-209"/>
          <a:stretch/>
        </p:blipFill>
        <p:spPr>
          <a:xfrm>
            <a:off x="463296" y="605559"/>
            <a:ext cx="5471160" cy="3397458"/>
          </a:xfrm>
          <a:prstGeom prst="rect">
            <a:avLst/>
          </a:prstGeom>
        </p:spPr>
      </p:pic>
      <p:pic>
        <p:nvPicPr>
          <p:cNvPr id="11" name="Picture 10">
            <a:extLst>
              <a:ext uri="{FF2B5EF4-FFF2-40B4-BE49-F238E27FC236}">
                <a16:creationId xmlns:a16="http://schemas.microsoft.com/office/drawing/2014/main" id="{A8A11F6A-1166-4938-819B-4C0CE513D306}"/>
              </a:ext>
            </a:extLst>
          </p:cNvPr>
          <p:cNvPicPr>
            <a:picLocks noChangeAspect="1"/>
          </p:cNvPicPr>
          <p:nvPr/>
        </p:nvPicPr>
        <p:blipFill>
          <a:blip r:embed="rId5"/>
          <a:stretch>
            <a:fillRect/>
          </a:stretch>
        </p:blipFill>
        <p:spPr>
          <a:xfrm>
            <a:off x="6254496" y="751846"/>
            <a:ext cx="5471160" cy="3104883"/>
          </a:xfrm>
          <a:prstGeom prst="rect">
            <a:avLst/>
          </a:prstGeom>
        </p:spPr>
      </p:pic>
    </p:spTree>
    <p:extLst>
      <p:ext uri="{BB962C8B-B14F-4D97-AF65-F5344CB8AC3E}">
        <p14:creationId xmlns:p14="http://schemas.microsoft.com/office/powerpoint/2010/main" val="328877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nSpc>
                <a:spcPct val="90000"/>
              </a:lnSpc>
            </a:pPr>
            <a:r>
              <a:rPr lang="en-US" sz="6800">
                <a:solidFill>
                  <a:srgbClr val="FFFFFF"/>
                </a:solidFill>
              </a:rPr>
              <a:t>GitHub Project Suggested Workflow</a:t>
            </a:r>
          </a:p>
        </p:txBody>
      </p:sp>
      <p:sp>
        <p:nvSpPr>
          <p:cNvPr id="13"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a:t>
            </a:r>
            <a:r>
              <a:rPr lang="en-US" dirty="0">
                <a:latin typeface="+mn-lt"/>
              </a:rPr>
              <a:t>Suggested Project Workf</a:t>
            </a:r>
            <a:r>
              <a:rPr lang="en-US" sz="7200" dirty="0">
                <a:latin typeface="+mn-lt"/>
              </a:rPr>
              <a:t>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05/04/2022</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GitHub</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14</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2678381539"/>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158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15</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normAutofit/>
          </a:bodyPr>
          <a:lstStyle/>
          <a:p>
            <a:r>
              <a:rPr lang="en-US" sz="3200" dirty="0"/>
              <a:t>I think GitHub is a good, neat and free way to run a multi-participant project. It Allows you to track project progress, changes made in it and related tasks. In addition, </a:t>
            </a:r>
            <a:r>
              <a:rPr lang="en-US" sz="3200"/>
              <a:t>it allows </a:t>
            </a:r>
            <a:r>
              <a:rPr lang="en-US" sz="3200" dirty="0"/>
              <a:t>mutual fertilization of team members</a:t>
            </a:r>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
        <p:nvSpPr>
          <p:cNvPr id="9" name="Slide Number Placeholder 5">
            <a:extLst>
              <a:ext uri="{FF2B5EF4-FFF2-40B4-BE49-F238E27FC236}">
                <a16:creationId xmlns:a16="http://schemas.microsoft.com/office/drawing/2014/main" id="{5C385C99-557A-495B-9C0F-5677508CABC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solidFill>
                  <a:schemeClr val="bg1"/>
                </a:solidFill>
              </a:rPr>
              <a:pPr algn="r"/>
              <a:t>16</a:t>
            </a:fld>
            <a:endParaRPr lang="en-US" dirty="0">
              <a:solidFill>
                <a:schemeClr val="bg1"/>
              </a:solidFill>
            </a:endParaRPr>
          </a:p>
        </p:txBody>
      </p:sp>
      <p:sp>
        <p:nvSpPr>
          <p:cNvPr id="10" name="Date Placeholder 6">
            <a:extLst>
              <a:ext uri="{FF2B5EF4-FFF2-40B4-BE49-F238E27FC236}">
                <a16:creationId xmlns:a16="http://schemas.microsoft.com/office/drawing/2014/main" id="{CF62B58B-2DA9-4C80-812B-A2758CC1D30F}"/>
              </a:ext>
            </a:extLst>
          </p:cNvPr>
          <p:cNvSpPr txBox="1">
            <a:spLocks/>
          </p:cNvSpPr>
          <p:nvPr/>
        </p:nvSpPr>
        <p:spPr>
          <a:xfrm>
            <a:off x="629328" y="6356350"/>
            <a:ext cx="1143000" cy="36512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05/04/2022</a:t>
            </a:r>
            <a:endParaRPr lang="en-US" dirty="0"/>
          </a:p>
        </p:txBody>
      </p:sp>
      <p:sp>
        <p:nvSpPr>
          <p:cNvPr id="11" name="Footer Placeholder 7">
            <a:extLst>
              <a:ext uri="{FF2B5EF4-FFF2-40B4-BE49-F238E27FC236}">
                <a16:creationId xmlns:a16="http://schemas.microsoft.com/office/drawing/2014/main" id="{A6107C27-1163-46F0-AA22-ED300B8EAB95}"/>
              </a:ext>
            </a:extLst>
          </p:cNvPr>
          <p:cNvSpPr txBox="1">
            <a:spLocks/>
          </p:cNvSpPr>
          <p:nvPr/>
        </p:nvSpPr>
        <p:spPr>
          <a:xfrm>
            <a:off x="1950720" y="6356350"/>
            <a:ext cx="2602985" cy="36512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a:t>GitHub</a:t>
            </a:r>
            <a:endParaRPr lang="en-US" dirty="0"/>
          </a:p>
        </p:txBody>
      </p:sp>
    </p:spTree>
    <p:extLst>
      <p:ext uri="{BB962C8B-B14F-4D97-AF65-F5344CB8AC3E}">
        <p14:creationId xmlns:p14="http://schemas.microsoft.com/office/powerpoint/2010/main" val="30651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1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a:solidFill>
                  <a:schemeClr val="tx1"/>
                </a:solidFill>
              </a:rPr>
              <a:t>Thank you</a:t>
            </a:r>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a:xfrm>
            <a:off x="4036302"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17</a:t>
            </a:fld>
            <a:endParaRPr lang="en-US"/>
          </a:p>
        </p:txBody>
      </p:sp>
      <p:pic>
        <p:nvPicPr>
          <p:cNvPr id="24" name="Graphic 8" descr="Smiling Face with No Fill">
            <a:extLst>
              <a:ext uri="{FF2B5EF4-FFF2-40B4-BE49-F238E27FC236}">
                <a16:creationId xmlns:a16="http://schemas.microsoft.com/office/drawing/2014/main" id="{306644F8-581F-A553-2138-BEE0F55023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26"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2"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5194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GitHub Code Flow</a:t>
            </a:r>
          </a:p>
          <a:p>
            <a:pPr lvl="0"/>
            <a:r>
              <a:rPr lang="en-US" dirty="0"/>
              <a:t>Features​</a:t>
            </a:r>
          </a:p>
          <a:p>
            <a:pPr lvl="0"/>
            <a:r>
              <a:rPr lang="en-US" sz="4400" dirty="0">
                <a:latin typeface="+mn-lt"/>
              </a:rPr>
              <a:t>GitHub </a:t>
            </a:r>
            <a:r>
              <a:rPr lang="en-US" dirty="0">
                <a:latin typeface="+mn-lt"/>
              </a:rPr>
              <a:t> Suggested Project Workf</a:t>
            </a:r>
            <a:r>
              <a:rPr lang="en-US" sz="4400" dirty="0">
                <a:latin typeface="+mn-lt"/>
              </a:rPr>
              <a:t>low</a:t>
            </a:r>
          </a:p>
          <a:p>
            <a:pPr lvl="0"/>
            <a:r>
              <a:rPr lang="en-US" dirty="0"/>
              <a:t>Summary</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descr="group of people high fiving&#10;">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rotWithShape="1">
          <a:blip r:embed="rId2"/>
          <a:srcRect/>
          <a:stretch/>
        </p:blipFill>
        <p:spPr/>
      </p:pic>
      <p:pic>
        <p:nvPicPr>
          <p:cNvPr id="10" name="Picture Placeholder 9" descr="hands tying a shoe">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rotWithShape="1">
          <a:blip r:embed="rId3"/>
          <a:srcRect l="234" r="234"/>
          <a:stretch/>
        </p:blipFill>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a:bodyPr>
          <a:lstStyle/>
          <a:p>
            <a:r>
              <a:rPr lang="en-US" sz="2400" dirty="0"/>
              <a:t>Git – a distributed version control that allows multiple developer or other contributors to work on a project</a:t>
            </a:r>
            <a:r>
              <a:rPr lang="en-US" dirty="0"/>
              <a:t>. It provides a way to work with one or more local branches and push them to a remote repository. Git is responsible for everything GitHub-related that happens locally on your computer.</a:t>
            </a:r>
          </a:p>
          <a:p>
            <a:r>
              <a:rPr lang="en-US" dirty="0"/>
              <a:t>GitHub – a cloud platform that uses Git as its core technology. It simplifies the process of collaborating on projects and provides a website, command-line tools, and overall flow that allows developers and users to work together. GitHub acts as the "remote repository"</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
        <p:nvSpPr>
          <p:cNvPr id="12" name="Date Placeholder 3">
            <a:extLst>
              <a:ext uri="{FF2B5EF4-FFF2-40B4-BE49-F238E27FC236}">
                <a16:creationId xmlns:a16="http://schemas.microsoft.com/office/drawing/2014/main" id="{63CB4596-01CA-4BF0-A921-A55A4322BC2F}"/>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05/04/2022</a:t>
            </a:r>
          </a:p>
        </p:txBody>
      </p:sp>
      <p:sp>
        <p:nvSpPr>
          <p:cNvPr id="13" name="Footer Placeholder 4">
            <a:extLst>
              <a:ext uri="{FF2B5EF4-FFF2-40B4-BE49-F238E27FC236}">
                <a16:creationId xmlns:a16="http://schemas.microsoft.com/office/drawing/2014/main" id="{714C66AB-B93C-4F85-A7E6-C5041B68F0A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GitHub</a:t>
            </a:r>
          </a:p>
        </p:txBody>
      </p:sp>
    </p:spTree>
    <p:extLst>
      <p:ext uri="{BB962C8B-B14F-4D97-AF65-F5344CB8AC3E}">
        <p14:creationId xmlns:p14="http://schemas.microsoft.com/office/powerpoint/2010/main" val="179537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latin typeface="+mn-lt"/>
              </a:rPr>
              <a:t>GitHub Code </a:t>
            </a:r>
            <a:r>
              <a:rPr lang="en-US" dirty="0">
                <a:latin typeface="+mn-lt"/>
              </a:rPr>
              <a:t>F</a:t>
            </a:r>
            <a:r>
              <a:rPr lang="en-US" sz="8000" dirty="0">
                <a:solidFill>
                  <a:schemeClr val="bg1"/>
                </a:solidFill>
                <a:latin typeface="+mn-lt"/>
              </a:rPr>
              <a:t>low</a:t>
            </a:r>
            <a:endParaRPr lang="en-US" dirty="0">
              <a:latin typeface="+mn-lt"/>
            </a:endParaRPr>
          </a:p>
        </p:txBody>
      </p:sp>
    </p:spTree>
    <p:extLst>
      <p:ext uri="{BB962C8B-B14F-4D97-AF65-F5344CB8AC3E}">
        <p14:creationId xmlns:p14="http://schemas.microsoft.com/office/powerpoint/2010/main" val="22014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a:t>
            </a:r>
            <a:r>
              <a:rPr lang="en-US" dirty="0">
                <a:latin typeface="+mn-lt"/>
              </a:rPr>
              <a:t>Code </a:t>
            </a:r>
            <a:r>
              <a:rPr lang="en-US" sz="7200" dirty="0">
                <a:latin typeface="+mn-lt"/>
              </a:rPr>
              <a:t>Flow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05/04/2022</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GitHub</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5</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687660939"/>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dirty="0"/>
              <a:t>Features</a:t>
            </a:r>
            <a:endParaRPr lang="en-US" dirty="0">
              <a:latin typeface="+mn-lt"/>
            </a:endParaRPr>
          </a:p>
        </p:txBody>
      </p:sp>
    </p:spTree>
    <p:extLst>
      <p:ext uri="{BB962C8B-B14F-4D97-AF65-F5344CB8AC3E}">
        <p14:creationId xmlns:p14="http://schemas.microsoft.com/office/powerpoint/2010/main" val="68765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6" name="Rectangle 105">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gn="l"/>
            <a:r>
              <a:rPr lang="en-US" dirty="0"/>
              <a:t>Issues</a:t>
            </a:r>
          </a:p>
        </p:txBody>
      </p:sp>
      <p:sp>
        <p:nvSpPr>
          <p:cNvPr id="108"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95EFB"/>
          </a:solidFill>
          <a:ln w="38100" cap="rnd">
            <a:solidFill>
              <a:srgbClr val="995E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640080" y="2706624"/>
            <a:ext cx="6894576" cy="3483864"/>
          </a:xfrm>
        </p:spPr>
        <p:txBody>
          <a:bodyPr vert="horz" lIns="91440" tIns="45720" rIns="91440" bIns="45720" rtlCol="0">
            <a:normAutofit/>
          </a:bodyPr>
          <a:lstStyle/>
          <a:p>
            <a:pPr marL="0" lvl="0"/>
            <a:r>
              <a:rPr lang="en-US" b="1" i="0" dirty="0">
                <a:effectLst/>
              </a:rPr>
              <a:t>Issues</a:t>
            </a:r>
            <a:r>
              <a:rPr lang="en-US" b="0" i="0" dirty="0">
                <a:effectLst/>
              </a:rPr>
              <a:t> are where most of the communication occurs. An </a:t>
            </a:r>
            <a:r>
              <a:rPr lang="en-US" b="0" i="1" dirty="0">
                <a:effectLst/>
              </a:rPr>
              <a:t>issue</a:t>
            </a:r>
            <a:r>
              <a:rPr lang="en-US" b="0" i="0" dirty="0">
                <a:effectLst/>
              </a:rPr>
              <a:t> can be created to discuss a broad set of topics</a:t>
            </a:r>
          </a:p>
          <a:p>
            <a:pPr marL="0" lvl="0"/>
            <a:r>
              <a:rPr lang="en-US" b="0" i="0" dirty="0">
                <a:effectLst/>
              </a:rPr>
              <a:t>Once an issue has been created, it can be assigned to owners, labels, projects, and milestones </a:t>
            </a:r>
          </a:p>
          <a:p>
            <a:pPr marL="0" lvl="0"/>
            <a:r>
              <a:rPr lang="en-US" b="0" i="0" dirty="0">
                <a:effectLst/>
              </a:rPr>
              <a:t>You can also associate issues with pull requests and other GitHub items to provide future traceability</a:t>
            </a:r>
            <a:endParaRPr lang="en-US" dirty="0"/>
          </a:p>
        </p:txBody>
      </p:sp>
      <p:pic>
        <p:nvPicPr>
          <p:cNvPr id="21" name="Picture 20">
            <a:extLst>
              <a:ext uri="{FF2B5EF4-FFF2-40B4-BE49-F238E27FC236}">
                <a16:creationId xmlns:a16="http://schemas.microsoft.com/office/drawing/2014/main" id="{1F74F418-531E-402F-B01E-63F3F8DD5B5D}"/>
              </a:ext>
            </a:extLst>
          </p:cNvPr>
          <p:cNvPicPr>
            <a:picLocks noChangeAspect="1"/>
          </p:cNvPicPr>
          <p:nvPr/>
        </p:nvPicPr>
        <p:blipFill rotWithShape="1">
          <a:blip r:embed="rId2"/>
          <a:srcRect r="9224" b="1"/>
          <a:stretch/>
        </p:blipFill>
        <p:spPr>
          <a:xfrm>
            <a:off x="8156454" y="-5"/>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10" name="תמונה 4">
            <a:extLst>
              <a:ext uri="{FF2B5EF4-FFF2-40B4-BE49-F238E27FC236}">
                <a16:creationId xmlns:a16="http://schemas.microsoft.com/office/drawing/2014/main" id="{698BC200-BAA8-4DCE-A8CC-1BDDD58895D6}"/>
              </a:ext>
            </a:extLst>
          </p:cNvPr>
          <p:cNvPicPr>
            <a:picLocks noChangeAspect="1"/>
          </p:cNvPicPr>
          <p:nvPr/>
        </p:nvPicPr>
        <p:blipFill rotWithShape="1">
          <a:blip r:embed="rId3"/>
          <a:srcRect r="8771" b="-4"/>
          <a:stretch/>
        </p:blipFill>
        <p:spPr>
          <a:xfrm>
            <a:off x="8144356" y="4362195"/>
            <a:ext cx="4047645" cy="2495811"/>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
        <p:nvSpPr>
          <p:cNvPr id="17" name="Date Placeholder 3">
            <a:extLst>
              <a:ext uri="{FF2B5EF4-FFF2-40B4-BE49-F238E27FC236}">
                <a16:creationId xmlns:a16="http://schemas.microsoft.com/office/drawing/2014/main" id="{CC8A5BC2-639E-4B63-9B0C-5242960B37EE}"/>
              </a:ext>
            </a:extLst>
          </p:cNvPr>
          <p:cNvSpPr>
            <a:spLocks noGrp="1"/>
          </p:cNvSpPr>
          <p:nvPr>
            <p:ph type="dt" sz="half" idx="10"/>
          </p:nvPr>
        </p:nvSpPr>
        <p:spPr>
          <a:xfrm>
            <a:off x="838200" y="6356350"/>
            <a:ext cx="2743200" cy="365125"/>
          </a:xfrm>
        </p:spPr>
        <p:txBody>
          <a:bodyPr/>
          <a:lstStyle/>
          <a:p>
            <a:r>
              <a:rPr lang="en-US" dirty="0"/>
              <a:t>05/04/2022</a:t>
            </a:r>
          </a:p>
        </p:txBody>
      </p:sp>
      <p:sp>
        <p:nvSpPr>
          <p:cNvPr id="18" name="Footer Placeholder 4">
            <a:extLst>
              <a:ext uri="{FF2B5EF4-FFF2-40B4-BE49-F238E27FC236}">
                <a16:creationId xmlns:a16="http://schemas.microsoft.com/office/drawing/2014/main" id="{E464EF9D-CE7E-4A6A-9ED8-6246F7975675}"/>
              </a:ext>
            </a:extLst>
          </p:cNvPr>
          <p:cNvSpPr>
            <a:spLocks noGrp="1"/>
          </p:cNvSpPr>
          <p:nvPr>
            <p:ph type="ftr" sz="quarter" idx="11"/>
          </p:nvPr>
        </p:nvSpPr>
        <p:spPr>
          <a:xfrm>
            <a:off x="4038600" y="6356350"/>
            <a:ext cx="4114800" cy="365125"/>
          </a:xfrm>
        </p:spPr>
        <p:txBody>
          <a:bodyPr/>
          <a:lstStyle/>
          <a:p>
            <a:r>
              <a:rPr lang="en-US" dirty="0"/>
              <a:t>GitHub</a:t>
            </a:r>
          </a:p>
        </p:txBody>
      </p:sp>
    </p:spTree>
    <p:extLst>
      <p:ext uri="{BB962C8B-B14F-4D97-AF65-F5344CB8AC3E}">
        <p14:creationId xmlns:p14="http://schemas.microsoft.com/office/powerpoint/2010/main" val="141927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3" name="Rectangle 72">
            <a:extLst>
              <a:ext uri="{FF2B5EF4-FFF2-40B4-BE49-F238E27FC236}">
                <a16:creationId xmlns:a16="http://schemas.microsoft.com/office/drawing/2014/main" id="{9AB13476-CE21-4746-B044-FD491AC8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430A-CE82-4D7E-85AF-FBAF7CB64827}"/>
              </a:ext>
            </a:extLst>
          </p:cNvPr>
          <p:cNvSpPr>
            <a:spLocks noGrp="1"/>
          </p:cNvSpPr>
          <p:nvPr>
            <p:ph type="title"/>
          </p:nvPr>
        </p:nvSpPr>
        <p:spPr>
          <a:xfrm>
            <a:off x="629328" y="429768"/>
            <a:ext cx="3924375" cy="1642533"/>
          </a:xfrm>
        </p:spPr>
        <p:txBody>
          <a:bodyPr vert="horz" lIns="91440" tIns="45720" rIns="91440" bIns="45720" rtlCol="0" anchor="b">
            <a:normAutofit/>
          </a:bodyPr>
          <a:lstStyle/>
          <a:p>
            <a:pPr algn="l"/>
            <a:r>
              <a:rPr lang="en-US" sz="5600"/>
              <a:t>projects</a:t>
            </a:r>
          </a:p>
        </p:txBody>
      </p:sp>
      <p:sp>
        <p:nvSpPr>
          <p:cNvPr id="7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rgbClr val="FFB636"/>
          </a:solidFill>
          <a:ln w="38100" cap="rnd">
            <a:solidFill>
              <a:srgbClr val="FFB63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53150C8-AE34-410F-AF54-B900D909C8CE}"/>
              </a:ext>
            </a:extLst>
          </p:cNvPr>
          <p:cNvSpPr>
            <a:spLocks noGrp="1"/>
          </p:cNvSpPr>
          <p:nvPr>
            <p:ph sz="half" idx="2"/>
          </p:nvPr>
        </p:nvSpPr>
        <p:spPr>
          <a:xfrm>
            <a:off x="629490" y="2706624"/>
            <a:ext cx="3928092" cy="3386399"/>
          </a:xfrm>
        </p:spPr>
        <p:txBody>
          <a:bodyPr vert="horz" lIns="91440" tIns="45720" rIns="91440" bIns="45720" rtlCol="0">
            <a:normAutofit fontScale="92500" lnSpcReduction="20000"/>
          </a:bodyPr>
          <a:lstStyle/>
          <a:p>
            <a:r>
              <a:rPr lang="en-US" b="0" i="0" dirty="0">
                <a:effectLst/>
              </a:rPr>
              <a:t>A project is a customizable spreadsheet that integrates with your issues and pull requests</a:t>
            </a:r>
          </a:p>
          <a:p>
            <a:r>
              <a:rPr lang="en-US" b="0" i="0" dirty="0">
                <a:effectLst/>
              </a:rPr>
              <a:t>You can customize the layout by filtering, sorting, and grouping your issues and PRs. You can also add custom fields to track metadata</a:t>
            </a:r>
          </a:p>
          <a:p>
            <a:r>
              <a:rPr lang="en-US" dirty="0"/>
              <a:t>Each teammate can have its own project, with his assigned issues</a:t>
            </a:r>
          </a:p>
          <a:p>
            <a:r>
              <a:rPr lang="en-US" dirty="0"/>
              <a:t>There is an option of automated triggers – triggers that automatically move tasks around</a:t>
            </a:r>
          </a:p>
          <a:p>
            <a:endParaRPr lang="en-US" dirty="0"/>
          </a:p>
        </p:txBody>
      </p:sp>
      <p:pic>
        <p:nvPicPr>
          <p:cNvPr id="11" name="Picture 10">
            <a:extLst>
              <a:ext uri="{FF2B5EF4-FFF2-40B4-BE49-F238E27FC236}">
                <a16:creationId xmlns:a16="http://schemas.microsoft.com/office/drawing/2014/main" id="{85511FB9-66E6-43EE-9E6C-D80B661F18D4}"/>
              </a:ext>
            </a:extLst>
          </p:cNvPr>
          <p:cNvPicPr>
            <a:picLocks noChangeAspect="1"/>
          </p:cNvPicPr>
          <p:nvPr/>
        </p:nvPicPr>
        <p:blipFill rotWithShape="1">
          <a:blip r:embed="rId2"/>
          <a:srcRect r="48364" b="1"/>
          <a:stretch/>
        </p:blipFill>
        <p:spPr>
          <a:xfrm>
            <a:off x="5027601" y="10"/>
            <a:ext cx="3044866" cy="3597029"/>
          </a:xfrm>
          <a:custGeom>
            <a:avLst/>
            <a:gdLst/>
            <a:ahLst/>
            <a:cxnLst/>
            <a:rect l="l" t="t" r="r" b="b"/>
            <a:pathLst>
              <a:path w="3044866"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8778" y="1230836"/>
                  <a:pt x="3024968" y="1520375"/>
                  <a:pt x="3040069" y="1809660"/>
                </a:cubicBezTo>
                <a:cubicBezTo>
                  <a:pt x="3049835" y="1950657"/>
                  <a:pt x="3044683" y="2092164"/>
                  <a:pt x="3024686" y="2232285"/>
                </a:cubicBez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pic>
      <p:sp>
        <p:nvSpPr>
          <p:cNvPr id="7" name="Date Placeholder 6">
            <a:extLst>
              <a:ext uri="{FF2B5EF4-FFF2-40B4-BE49-F238E27FC236}">
                <a16:creationId xmlns:a16="http://schemas.microsoft.com/office/drawing/2014/main" id="{0435BF64-13F1-43AA-9B5B-7A607E24B9F5}"/>
              </a:ext>
            </a:extLst>
          </p:cNvPr>
          <p:cNvSpPr>
            <a:spLocks noGrp="1"/>
          </p:cNvSpPr>
          <p:nvPr>
            <p:ph type="dt" sz="half" idx="10"/>
          </p:nvPr>
        </p:nvSpPr>
        <p:spPr>
          <a:xfrm>
            <a:off x="629328" y="6356350"/>
            <a:ext cx="11430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CAAAFD9B-82C0-4B90-A30F-EE70DB4783DF}"/>
              </a:ext>
            </a:extLst>
          </p:cNvPr>
          <p:cNvSpPr>
            <a:spLocks noGrp="1"/>
          </p:cNvSpPr>
          <p:nvPr>
            <p:ph type="ftr" sz="quarter" idx="11"/>
          </p:nvPr>
        </p:nvSpPr>
        <p:spPr>
          <a:xfrm>
            <a:off x="1950720" y="6356350"/>
            <a:ext cx="2602985" cy="365125"/>
          </a:xfrm>
        </p:spPr>
        <p:txBody>
          <a:bodyPr vert="horz" lIns="91440" tIns="45720" rIns="91440" bIns="45720" rtlCol="0" anchor="ctr">
            <a:normAutofit/>
          </a:bodyPr>
          <a:lstStyle/>
          <a:p>
            <a:pPr algn="r">
              <a:spcAft>
                <a:spcPts val="600"/>
              </a:spcAft>
            </a:pPr>
            <a:r>
              <a:rPr lang="en-US" kern="1200" dirty="0">
                <a:latin typeface="+mn-lt"/>
                <a:ea typeface="+mn-ea"/>
                <a:cs typeface="+mn-cs"/>
              </a:rPr>
              <a:t>GitHub</a:t>
            </a:r>
          </a:p>
        </p:txBody>
      </p:sp>
      <p:pic>
        <p:nvPicPr>
          <p:cNvPr id="10" name="Picture 9">
            <a:extLst>
              <a:ext uri="{FF2B5EF4-FFF2-40B4-BE49-F238E27FC236}">
                <a16:creationId xmlns:a16="http://schemas.microsoft.com/office/drawing/2014/main" id="{7764EDE6-5519-4A5E-BDF7-0FB04C756A89}"/>
              </a:ext>
            </a:extLst>
          </p:cNvPr>
          <p:cNvPicPr>
            <a:picLocks noChangeAspect="1"/>
          </p:cNvPicPr>
          <p:nvPr/>
        </p:nvPicPr>
        <p:blipFill rotWithShape="1">
          <a:blip r:embed="rId3"/>
          <a:srcRect l="25977" r="-1" b="-1"/>
          <a:stretch/>
        </p:blipFill>
        <p:spPr>
          <a:xfrm>
            <a:off x="5021992" y="3792430"/>
            <a:ext cx="3045969" cy="3065570"/>
          </a:xfrm>
          <a:custGeom>
            <a:avLst/>
            <a:gdLst/>
            <a:ahLst/>
            <a:cxnLst/>
            <a:rect l="l" t="t" r="r" b="b"/>
            <a:pathLst>
              <a:path w="3045969" h="3065570">
                <a:moveTo>
                  <a:pt x="2750933" y="0"/>
                </a:moveTo>
                <a:lnTo>
                  <a:pt x="3043770" y="11038"/>
                </a:lnTo>
                <a:lnTo>
                  <a:pt x="3045607" y="37526"/>
                </a:lnTo>
                <a:cubicBezTo>
                  <a:pt x="3047625" y="113720"/>
                  <a:pt x="3040851" y="189914"/>
                  <a:pt x="3034394" y="266109"/>
                </a:cubicBez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cubicBezTo>
                  <a:pt x="3052317" y="2587500"/>
                  <a:pt x="3032560" y="2779256"/>
                  <a:pt x="3029596" y="2971138"/>
                </a:cubicBezTo>
                <a:cubicBezTo>
                  <a:pt x="3029314" y="2988346"/>
                  <a:pt x="3030372" y="3005585"/>
                  <a:pt x="3031678" y="3022824"/>
                </a:cubicBezTo>
                <a:lnTo>
                  <a:pt x="3034625" y="3065570"/>
                </a:lnTo>
                <a:lnTo>
                  <a:pt x="24938" y="3065570"/>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pic>
      <p:pic>
        <p:nvPicPr>
          <p:cNvPr id="13" name="Picture 12">
            <a:extLst>
              <a:ext uri="{FF2B5EF4-FFF2-40B4-BE49-F238E27FC236}">
                <a16:creationId xmlns:a16="http://schemas.microsoft.com/office/drawing/2014/main" id="{9FC00BAA-65D9-4C61-A1BC-226D7C570388}"/>
              </a:ext>
            </a:extLst>
          </p:cNvPr>
          <p:cNvPicPr>
            <a:picLocks noChangeAspect="1"/>
          </p:cNvPicPr>
          <p:nvPr/>
        </p:nvPicPr>
        <p:blipFill rotWithShape="1">
          <a:blip r:embed="rId4"/>
          <a:srcRect r="43357" b="1"/>
          <a:stretch/>
        </p:blipFill>
        <p:spPr>
          <a:xfrm>
            <a:off x="8263903" y="10"/>
            <a:ext cx="3928092" cy="4143496"/>
          </a:xfrm>
          <a:custGeom>
            <a:avLst/>
            <a:gdLst/>
            <a:ahLst/>
            <a:cxnLst/>
            <a:rect l="l" t="t" r="r" b="b"/>
            <a:pathLst>
              <a:path w="3928092" h="4143506">
                <a:moveTo>
                  <a:pt x="23605" y="0"/>
                </a:moveTo>
                <a:lnTo>
                  <a:pt x="3928092" y="0"/>
                </a:lnTo>
                <a:lnTo>
                  <a:pt x="3928092"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pic>
      <p:pic>
        <p:nvPicPr>
          <p:cNvPr id="1026" name="Picture 2" descr="GitHub Issues · Project planning for developers · GitHub">
            <a:extLst>
              <a:ext uri="{FF2B5EF4-FFF2-40B4-BE49-F238E27FC236}">
                <a16:creationId xmlns:a16="http://schemas.microsoft.com/office/drawing/2014/main" id="{5012EB4B-DF2E-4321-BEE9-06D96CD660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 r="6428" b="-2"/>
          <a:stretch/>
        </p:blipFill>
        <p:spPr bwMode="auto">
          <a:xfrm>
            <a:off x="8281031" y="4328340"/>
            <a:ext cx="3910971" cy="2529660"/>
          </a:xfrm>
          <a:custGeom>
            <a:avLst/>
            <a:gdLst/>
            <a:ahLst/>
            <a:cxnLst/>
            <a:rect l="l" t="t" r="r" b="b"/>
            <a:pathLst>
              <a:path w="3910971"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71" y="11103"/>
                </a:lnTo>
                <a:lnTo>
                  <a:pt x="3910971"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0730F5-F973-4D83-9894-A4089ECBE210}"/>
              </a:ext>
            </a:extLst>
          </p:cNvPr>
          <p:cNvSpPr>
            <a:spLocks noGrp="1"/>
          </p:cNvSpPr>
          <p:nvPr>
            <p:ph type="sldNum" sz="quarter" idx="12"/>
          </p:nvPr>
        </p:nvSpPr>
        <p:spPr>
          <a:xfrm>
            <a:off x="10418062" y="6356350"/>
            <a:ext cx="1143000" cy="365125"/>
          </a:xfrm>
        </p:spPr>
        <p:txBody>
          <a:bodyPr vert="horz" lIns="91440" tIns="45720" rIns="91440" bIns="45720" rtlCol="0" anchor="ctr">
            <a:normAutofit/>
          </a:bodyPr>
          <a:lstStyle/>
          <a:p>
            <a:pPr>
              <a:spcAft>
                <a:spcPts val="600"/>
              </a:spcAft>
            </a:pPr>
            <a:fld id="{2C18C1E5-FB55-42F5-BD6D-9CC153FCDBE6}" type="slidenum">
              <a:rPr lang="en-US">
                <a:solidFill>
                  <a:schemeClr val="bg1"/>
                </a:solidFill>
              </a:rPr>
              <a:pPr>
                <a:spcAft>
                  <a:spcPts val="600"/>
                </a:spcAft>
              </a:pPr>
              <a:t>8</a:t>
            </a:fld>
            <a:endParaRPr lang="en-US">
              <a:solidFill>
                <a:schemeClr val="bg1"/>
              </a:solidFill>
            </a:endParaRPr>
          </a:p>
        </p:txBody>
      </p:sp>
    </p:spTree>
    <p:extLst>
      <p:ext uri="{BB962C8B-B14F-4D97-AF65-F5344CB8AC3E}">
        <p14:creationId xmlns:p14="http://schemas.microsoft.com/office/powerpoint/2010/main" val="55701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9" name="Rectangle 68">
            <a:extLst>
              <a:ext uri="{FF2B5EF4-FFF2-40B4-BE49-F238E27FC236}">
                <a16:creationId xmlns:a16="http://schemas.microsoft.com/office/drawing/2014/main" id="{133A5909-2B96-4E09-8590-233F6E992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7647319" y="467517"/>
            <a:ext cx="3910389" cy="1642533"/>
          </a:xfrm>
        </p:spPr>
        <p:txBody>
          <a:bodyPr vert="horz" lIns="91440" tIns="45720" rIns="91440" bIns="45720" rtlCol="0" anchor="b">
            <a:normAutofit/>
          </a:bodyPr>
          <a:lstStyle/>
          <a:p>
            <a:pPr algn="l"/>
            <a:r>
              <a:rPr lang="en-US" sz="5600"/>
              <a:t>Pull requests</a:t>
            </a:r>
          </a:p>
        </p:txBody>
      </p:sp>
      <p:sp>
        <p:nvSpPr>
          <p:cNvPr id="7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425" y="2458959"/>
            <a:ext cx="3776100" cy="27432"/>
          </a:xfrm>
          <a:custGeom>
            <a:avLst/>
            <a:gdLst>
              <a:gd name="connsiteX0" fmla="*/ 0 w 3776100"/>
              <a:gd name="connsiteY0" fmla="*/ 0 h 27432"/>
              <a:gd name="connsiteX1" fmla="*/ 704872 w 3776100"/>
              <a:gd name="connsiteY1" fmla="*/ 0 h 27432"/>
              <a:gd name="connsiteX2" fmla="*/ 1371983 w 3776100"/>
              <a:gd name="connsiteY2" fmla="*/ 0 h 27432"/>
              <a:gd name="connsiteX3" fmla="*/ 2039094 w 3776100"/>
              <a:gd name="connsiteY3" fmla="*/ 0 h 27432"/>
              <a:gd name="connsiteX4" fmla="*/ 2555161 w 3776100"/>
              <a:gd name="connsiteY4" fmla="*/ 0 h 27432"/>
              <a:gd name="connsiteX5" fmla="*/ 3108989 w 3776100"/>
              <a:gd name="connsiteY5" fmla="*/ 0 h 27432"/>
              <a:gd name="connsiteX6" fmla="*/ 3776100 w 3776100"/>
              <a:gd name="connsiteY6" fmla="*/ 0 h 27432"/>
              <a:gd name="connsiteX7" fmla="*/ 3776100 w 3776100"/>
              <a:gd name="connsiteY7" fmla="*/ 27432 h 27432"/>
              <a:gd name="connsiteX8" fmla="*/ 3146750 w 3776100"/>
              <a:gd name="connsiteY8" fmla="*/ 27432 h 27432"/>
              <a:gd name="connsiteX9" fmla="*/ 2630683 w 3776100"/>
              <a:gd name="connsiteY9" fmla="*/ 27432 h 27432"/>
              <a:gd name="connsiteX10" fmla="*/ 2114616 w 3776100"/>
              <a:gd name="connsiteY10" fmla="*/ 27432 h 27432"/>
              <a:gd name="connsiteX11" fmla="*/ 1447505 w 3776100"/>
              <a:gd name="connsiteY11" fmla="*/ 27432 h 27432"/>
              <a:gd name="connsiteX12" fmla="*/ 893677 w 3776100"/>
              <a:gd name="connsiteY12" fmla="*/ 27432 h 27432"/>
              <a:gd name="connsiteX13" fmla="*/ 0 w 3776100"/>
              <a:gd name="connsiteY13" fmla="*/ 27432 h 27432"/>
              <a:gd name="connsiteX14" fmla="*/ 0 w 377610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6100" h="27432" fill="none" extrusionOk="0">
                <a:moveTo>
                  <a:pt x="0" y="0"/>
                </a:moveTo>
                <a:cubicBezTo>
                  <a:pt x="165025" y="16710"/>
                  <a:pt x="477610" y="11021"/>
                  <a:pt x="704872" y="0"/>
                </a:cubicBezTo>
                <a:cubicBezTo>
                  <a:pt x="932134" y="-11021"/>
                  <a:pt x="1211227" y="31434"/>
                  <a:pt x="1371983" y="0"/>
                </a:cubicBezTo>
                <a:cubicBezTo>
                  <a:pt x="1532739" y="-31434"/>
                  <a:pt x="1888636" y="32404"/>
                  <a:pt x="2039094" y="0"/>
                </a:cubicBezTo>
                <a:cubicBezTo>
                  <a:pt x="2189552" y="-32404"/>
                  <a:pt x="2404310" y="7083"/>
                  <a:pt x="2555161" y="0"/>
                </a:cubicBezTo>
                <a:cubicBezTo>
                  <a:pt x="2706012" y="-7083"/>
                  <a:pt x="2970995" y="21467"/>
                  <a:pt x="3108989" y="0"/>
                </a:cubicBezTo>
                <a:cubicBezTo>
                  <a:pt x="3246983" y="-21467"/>
                  <a:pt x="3512891" y="18414"/>
                  <a:pt x="3776100" y="0"/>
                </a:cubicBezTo>
                <a:cubicBezTo>
                  <a:pt x="3775143" y="8431"/>
                  <a:pt x="3775751" y="14612"/>
                  <a:pt x="3776100" y="27432"/>
                </a:cubicBezTo>
                <a:cubicBezTo>
                  <a:pt x="3578604" y="18286"/>
                  <a:pt x="3430587" y="30543"/>
                  <a:pt x="3146750" y="27432"/>
                </a:cubicBezTo>
                <a:cubicBezTo>
                  <a:pt x="2862913" y="24322"/>
                  <a:pt x="2827215" y="48777"/>
                  <a:pt x="2630683" y="27432"/>
                </a:cubicBezTo>
                <a:cubicBezTo>
                  <a:pt x="2434151" y="6087"/>
                  <a:pt x="2291940" y="37245"/>
                  <a:pt x="2114616" y="27432"/>
                </a:cubicBezTo>
                <a:cubicBezTo>
                  <a:pt x="1937292" y="17619"/>
                  <a:pt x="1656845" y="-4340"/>
                  <a:pt x="1447505" y="27432"/>
                </a:cubicBezTo>
                <a:cubicBezTo>
                  <a:pt x="1238165" y="59204"/>
                  <a:pt x="1030350" y="26114"/>
                  <a:pt x="893677" y="27432"/>
                </a:cubicBezTo>
                <a:cubicBezTo>
                  <a:pt x="757004" y="28750"/>
                  <a:pt x="212407" y="-10735"/>
                  <a:pt x="0" y="27432"/>
                </a:cubicBezTo>
                <a:cubicBezTo>
                  <a:pt x="226" y="18208"/>
                  <a:pt x="-648" y="12891"/>
                  <a:pt x="0" y="0"/>
                </a:cubicBezTo>
                <a:close/>
              </a:path>
              <a:path w="3776100" h="27432" stroke="0" extrusionOk="0">
                <a:moveTo>
                  <a:pt x="0" y="0"/>
                </a:moveTo>
                <a:cubicBezTo>
                  <a:pt x="198732" y="-14575"/>
                  <a:pt x="400138" y="19874"/>
                  <a:pt x="591589" y="0"/>
                </a:cubicBezTo>
                <a:cubicBezTo>
                  <a:pt x="783040" y="-19874"/>
                  <a:pt x="941744" y="14362"/>
                  <a:pt x="1107656" y="0"/>
                </a:cubicBezTo>
                <a:cubicBezTo>
                  <a:pt x="1273568" y="-14362"/>
                  <a:pt x="1609193" y="-20323"/>
                  <a:pt x="1812528" y="0"/>
                </a:cubicBezTo>
                <a:cubicBezTo>
                  <a:pt x="2015863" y="20323"/>
                  <a:pt x="2174208" y="11632"/>
                  <a:pt x="2404117" y="0"/>
                </a:cubicBezTo>
                <a:cubicBezTo>
                  <a:pt x="2634026" y="-11632"/>
                  <a:pt x="2870746" y="-12989"/>
                  <a:pt x="2995706" y="0"/>
                </a:cubicBezTo>
                <a:cubicBezTo>
                  <a:pt x="3120666" y="12989"/>
                  <a:pt x="3546384" y="24159"/>
                  <a:pt x="3776100" y="0"/>
                </a:cubicBezTo>
                <a:cubicBezTo>
                  <a:pt x="3774745" y="9524"/>
                  <a:pt x="3774898" y="13975"/>
                  <a:pt x="3776100" y="27432"/>
                </a:cubicBezTo>
                <a:cubicBezTo>
                  <a:pt x="3463671" y="43660"/>
                  <a:pt x="3337372" y="14126"/>
                  <a:pt x="3146750" y="27432"/>
                </a:cubicBezTo>
                <a:cubicBezTo>
                  <a:pt x="2956128" y="40739"/>
                  <a:pt x="2766562" y="1782"/>
                  <a:pt x="2630683" y="27432"/>
                </a:cubicBezTo>
                <a:cubicBezTo>
                  <a:pt x="2494804" y="53082"/>
                  <a:pt x="2190923" y="18892"/>
                  <a:pt x="2001333" y="27432"/>
                </a:cubicBezTo>
                <a:cubicBezTo>
                  <a:pt x="1811743" y="35973"/>
                  <a:pt x="1591614" y="51701"/>
                  <a:pt x="1371983" y="27432"/>
                </a:cubicBezTo>
                <a:cubicBezTo>
                  <a:pt x="1152352" y="3164"/>
                  <a:pt x="916285" y="53283"/>
                  <a:pt x="780394" y="27432"/>
                </a:cubicBezTo>
                <a:cubicBezTo>
                  <a:pt x="644503" y="1581"/>
                  <a:pt x="293502" y="47840"/>
                  <a:pt x="0" y="27432"/>
                </a:cubicBezTo>
                <a:cubicBezTo>
                  <a:pt x="-800" y="16780"/>
                  <a:pt x="-583" y="12910"/>
                  <a:pt x="0" y="0"/>
                </a:cubicBezTo>
                <a:close/>
              </a:path>
            </a:pathLst>
          </a:custGeom>
          <a:solidFill>
            <a:srgbClr val="5EC55F"/>
          </a:solidFill>
          <a:ln w="38100" cap="rnd">
            <a:solidFill>
              <a:srgbClr val="5EC55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7637921" y="2739047"/>
            <a:ext cx="3919476" cy="3489159"/>
          </a:xfrm>
        </p:spPr>
        <p:txBody>
          <a:bodyPr vert="horz" lIns="91440" tIns="45720" rIns="91440" bIns="45720" rtlCol="0">
            <a:normAutofit/>
          </a:bodyPr>
          <a:lstStyle/>
          <a:p>
            <a:pPr marL="0" lvl="0"/>
            <a:r>
              <a:rPr lang="en-US" sz="2800" b="0" i="0" dirty="0">
                <a:effectLst/>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endParaRPr lang="en-US" sz="2800" dirty="0"/>
          </a:p>
        </p:txBody>
      </p:sp>
      <p:pic>
        <p:nvPicPr>
          <p:cNvPr id="7" name="Picture 6" descr="A screenshot of a computer&#10;&#10;Description automatically generated with medium confidence">
            <a:extLst>
              <a:ext uri="{FF2B5EF4-FFF2-40B4-BE49-F238E27FC236}">
                <a16:creationId xmlns:a16="http://schemas.microsoft.com/office/drawing/2014/main" id="{4B9E9BF9-9C16-4ACB-8ED1-E78B79C6E433}"/>
              </a:ext>
            </a:extLst>
          </p:cNvPr>
          <p:cNvPicPr>
            <a:picLocks noChangeAspect="1"/>
          </p:cNvPicPr>
          <p:nvPr/>
        </p:nvPicPr>
        <p:blipFill rotWithShape="1">
          <a:blip r:embed="rId2"/>
          <a:srcRect l="50690" r="3169" b="-3"/>
          <a:stretch/>
        </p:blipFill>
        <p:spPr>
          <a:xfrm>
            <a:off x="388170" y="436788"/>
            <a:ext cx="3555836" cy="3570201"/>
          </a:xfrm>
          <a:prstGeom prst="rect">
            <a:avLst/>
          </a:prstGeom>
          <a:ln w="19050">
            <a:noFill/>
          </a:ln>
        </p:spPr>
      </p:pic>
      <p:pic>
        <p:nvPicPr>
          <p:cNvPr id="9" name="Picture 8" descr="A screenshot of a computer&#10;&#10;Description automatically generated with medium confidence">
            <a:extLst>
              <a:ext uri="{FF2B5EF4-FFF2-40B4-BE49-F238E27FC236}">
                <a16:creationId xmlns:a16="http://schemas.microsoft.com/office/drawing/2014/main" id="{1A51D01B-ADD1-4849-AA6E-703A95D557AC}"/>
              </a:ext>
            </a:extLst>
          </p:cNvPr>
          <p:cNvPicPr>
            <a:picLocks noChangeAspect="1"/>
          </p:cNvPicPr>
          <p:nvPr/>
        </p:nvPicPr>
        <p:blipFill rotWithShape="1">
          <a:blip r:embed="rId3"/>
          <a:srcRect l="2309" t="-711" r="23341" b="711"/>
          <a:stretch/>
        </p:blipFill>
        <p:spPr>
          <a:xfrm>
            <a:off x="4027990" y="436829"/>
            <a:ext cx="2884325" cy="2620090"/>
          </a:xfrm>
          <a:prstGeom prst="rect">
            <a:avLst/>
          </a:prstGeom>
          <a:ln w="19050">
            <a:noFill/>
          </a:ln>
        </p:spPr>
      </p:pic>
      <p:pic>
        <p:nvPicPr>
          <p:cNvPr id="11" name="Picture 10" descr="Graphical user interface, text, application, email&#10;&#10;Description automatically generated">
            <a:extLst>
              <a:ext uri="{FF2B5EF4-FFF2-40B4-BE49-F238E27FC236}">
                <a16:creationId xmlns:a16="http://schemas.microsoft.com/office/drawing/2014/main" id="{E3B95C5B-7FAD-49FC-A1AC-C849A4BFA173}"/>
              </a:ext>
            </a:extLst>
          </p:cNvPr>
          <p:cNvPicPr>
            <a:picLocks noChangeAspect="1"/>
          </p:cNvPicPr>
          <p:nvPr/>
        </p:nvPicPr>
        <p:blipFill rotWithShape="1">
          <a:blip r:embed="rId4"/>
          <a:srcRect r="13471" b="-4"/>
          <a:stretch/>
        </p:blipFill>
        <p:spPr>
          <a:xfrm>
            <a:off x="400128" y="4161727"/>
            <a:ext cx="3538276" cy="2093829"/>
          </a:xfrm>
          <a:prstGeom prst="rect">
            <a:avLst/>
          </a:prstGeom>
          <a:ln w="19050">
            <a:noFill/>
          </a:ln>
        </p:spPr>
      </p:pic>
      <p:pic>
        <p:nvPicPr>
          <p:cNvPr id="5" name="Picture 4" descr="Graphical user interface, text, application, email&#10;&#10;Description automatically generated">
            <a:extLst>
              <a:ext uri="{FF2B5EF4-FFF2-40B4-BE49-F238E27FC236}">
                <a16:creationId xmlns:a16="http://schemas.microsoft.com/office/drawing/2014/main" id="{5E79DBB8-1F6C-4E22-9700-6C891B735183}"/>
              </a:ext>
            </a:extLst>
          </p:cNvPr>
          <p:cNvPicPr>
            <a:picLocks noChangeAspect="1"/>
          </p:cNvPicPr>
          <p:nvPr/>
        </p:nvPicPr>
        <p:blipFill rotWithShape="1">
          <a:blip r:embed="rId5"/>
          <a:srcRect l="25239" r="29864" b="-2"/>
          <a:stretch/>
        </p:blipFill>
        <p:spPr>
          <a:xfrm>
            <a:off x="4023868" y="3201559"/>
            <a:ext cx="2893699" cy="3048745"/>
          </a:xfrm>
          <a:prstGeom prst="rect">
            <a:avLst/>
          </a:prstGeom>
          <a:ln w="19050">
            <a:noFill/>
          </a:ln>
        </p:spPr>
      </p:pic>
      <p:sp>
        <p:nvSpPr>
          <p:cNvPr id="12" name="Date Placeholder 3">
            <a:extLst>
              <a:ext uri="{FF2B5EF4-FFF2-40B4-BE49-F238E27FC236}">
                <a16:creationId xmlns:a16="http://schemas.microsoft.com/office/drawing/2014/main" id="{60B65ED7-B409-4FE0-A321-02E875CFCBDB}"/>
              </a:ext>
            </a:extLst>
          </p:cNvPr>
          <p:cNvSpPr>
            <a:spLocks noGrp="1"/>
          </p:cNvSpPr>
          <p:nvPr>
            <p:ph type="dt" sz="half" idx="10"/>
          </p:nvPr>
        </p:nvSpPr>
        <p:spPr>
          <a:xfrm>
            <a:off x="838200" y="6356350"/>
            <a:ext cx="2743200" cy="365125"/>
          </a:xfrm>
        </p:spPr>
        <p:txBody>
          <a:bodyPr/>
          <a:lstStyle/>
          <a:p>
            <a:r>
              <a:rPr lang="en-US" dirty="0"/>
              <a:t>05/04/2022</a:t>
            </a:r>
          </a:p>
        </p:txBody>
      </p:sp>
      <p:sp>
        <p:nvSpPr>
          <p:cNvPr id="13" name="Footer Placeholder 4">
            <a:extLst>
              <a:ext uri="{FF2B5EF4-FFF2-40B4-BE49-F238E27FC236}">
                <a16:creationId xmlns:a16="http://schemas.microsoft.com/office/drawing/2014/main" id="{359CBA03-2152-4BFD-89FF-A7799C55FB76}"/>
              </a:ext>
            </a:extLst>
          </p:cNvPr>
          <p:cNvSpPr>
            <a:spLocks noGrp="1"/>
          </p:cNvSpPr>
          <p:nvPr>
            <p:ph type="ftr" sz="quarter" idx="11"/>
          </p:nvPr>
        </p:nvSpPr>
        <p:spPr>
          <a:xfrm>
            <a:off x="4038600" y="6356350"/>
            <a:ext cx="4114800" cy="365125"/>
          </a:xfrm>
        </p:spPr>
        <p:txBody>
          <a:bodyPr/>
          <a:lstStyle/>
          <a:p>
            <a:r>
              <a:rPr lang="en-US" dirty="0"/>
              <a:t>GitHub</a:t>
            </a:r>
          </a:p>
        </p:txBody>
      </p:sp>
      <p:sp>
        <p:nvSpPr>
          <p:cNvPr id="14" name="Slide Number Placeholder 5">
            <a:extLst>
              <a:ext uri="{FF2B5EF4-FFF2-40B4-BE49-F238E27FC236}">
                <a16:creationId xmlns:a16="http://schemas.microsoft.com/office/drawing/2014/main" id="{A2DE1104-92F8-46CA-B2B0-1CF8B1A6D454}"/>
              </a:ext>
            </a:extLst>
          </p:cNvPr>
          <p:cNvSpPr>
            <a:spLocks noGrp="1"/>
          </p:cNvSpPr>
          <p:nvPr>
            <p:ph type="sldNum" sz="quarter" idx="12"/>
          </p:nvPr>
        </p:nvSpPr>
        <p:spPr>
          <a:xfrm>
            <a:off x="8610600" y="6356350"/>
            <a:ext cx="2743200" cy="365125"/>
          </a:xfrm>
        </p:spPr>
        <p:txBody>
          <a:bodyPr/>
          <a:lstStyle/>
          <a:p>
            <a:fld id="{2C18C1E5-FB55-42F5-BD6D-9CC153FCDBE6}" type="slidenum">
              <a:rPr lang="en-US" smtClean="0"/>
              <a:pPr/>
              <a:t>9</a:t>
            </a:fld>
            <a:endParaRPr lang="en-US" dirty="0"/>
          </a:p>
        </p:txBody>
      </p:sp>
    </p:spTree>
    <p:extLst>
      <p:ext uri="{BB962C8B-B14F-4D97-AF65-F5344CB8AC3E}">
        <p14:creationId xmlns:p14="http://schemas.microsoft.com/office/powerpoint/2010/main" val="113111567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408</TotalTime>
  <Words>937</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The Hand Black</vt:lpstr>
      <vt:lpstr>The Serif Hand Black</vt:lpstr>
      <vt:lpstr>SketchyVTI</vt:lpstr>
      <vt:lpstr>GitHub</vt:lpstr>
      <vt:lpstr>Agenda</vt:lpstr>
      <vt:lpstr>Introduction</vt:lpstr>
      <vt:lpstr>GitHub Code Flow</vt:lpstr>
      <vt:lpstr>GitHub Code Flow</vt:lpstr>
      <vt:lpstr>Features</vt:lpstr>
      <vt:lpstr>Issues</vt:lpstr>
      <vt:lpstr>projects</vt:lpstr>
      <vt:lpstr>Pull requests</vt:lpstr>
      <vt:lpstr>Notification</vt:lpstr>
      <vt:lpstr>Milestones</vt:lpstr>
      <vt:lpstr>Wiki</vt:lpstr>
      <vt:lpstr>GitHub Project Suggested Workflow</vt:lpstr>
      <vt:lpstr>GitHub Suggested Project Workflow</vt:lpstr>
      <vt:lpstr>The way to get started is to quit  talking and begin doing.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ayala badash</dc:creator>
  <cp:lastModifiedBy>ayala badash</cp:lastModifiedBy>
  <cp:revision>8</cp:revision>
  <dcterms:created xsi:type="dcterms:W3CDTF">2022-04-04T13:17:16Z</dcterms:created>
  <dcterms:modified xsi:type="dcterms:W3CDTF">2022-04-05T14:15:49Z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